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10.png" ContentType="image/png"/>
  <Override PartName="/ppt/media/image1.png" ContentType="image/png"/>
  <Override PartName="/ppt/media/image13.png" ContentType="image/png"/>
  <Override PartName="/ppt/media/image17.png" ContentType="image/png"/>
  <Override PartName="/ppt/media/image15.png" ContentType="image/png"/>
  <Override PartName="/ppt/media/image4.svg" ContentType="image/svg"/>
  <Override PartName="/ppt/media/image7.png" ContentType="image/png"/>
  <Override PartName="/ppt/media/image16.png" ContentType="image/png"/>
  <Override PartName="/ppt/media/image11.png" ContentType="image/png"/>
  <Override PartName="/ppt/media/image2.png" ContentType="image/png"/>
  <Override PartName="/ppt/media/image14.png" ContentType="image/png"/>
  <Override PartName="/ppt/media/image5.png" ContentType="image/png"/>
  <Override PartName="/ppt/media/image8.jpeg" ContentType="image/jpeg"/>
  <Override PartName="/ppt/media/image6.svg" ContentType="image/svg"/>
  <Override PartName="/ppt/media/image9.png" ContentType="image/png"/>
  <Override PartName="/ppt/media/image18.png" ContentType="image/png"/>
  <Override PartName="/ppt/charts/_rels/chart2.xml.rels" ContentType="application/vnd.openxmlformats-package.relationship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presProps" Target="presProps.xml"/>
</Relationships>
</file>

<file path=ppt/charts/_rels/chart2.xml.rels><?xml version="1.0" encoding="UTF-8"?>
<Relationships xmlns="http://schemas.openxmlformats.org/package/2006/relationships"><Relationship Id="rId1" Type="http://schemas.openxmlformats.org/officeDocument/2006/relationships/chartUserShapes" Target="../drawings/drawing1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362573490112239"/>
          <c:y val="0.105629928479736"/>
          <c:w val="0.452198022447889"/>
          <c:h val="0.827434439757931"/>
        </c:manualLayout>
      </c:layout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Orçamento Mensal</c:v>
                </c:pt>
              </c:strCache>
            </c:strRef>
          </c:tx>
          <c:spPr>
            <a:solidFill>
              <a:srgbClr val="4472c4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4472c4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ed7d31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2"/>
            <c:spPr>
              <a:solidFill>
                <a:srgbClr val="a5a5a5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3"/>
            <c:spPr>
              <a:solidFill>
                <a:srgbClr val="ffc000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4"/>
            <c:spPr>
              <a:solidFill>
                <a:srgbClr val="5b9bd5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5"/>
            <c:spPr>
              <a:solidFill>
                <a:srgbClr val="70ad47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6"/>
            <c:spPr>
              <a:solidFill>
                <a:srgbClr val="264478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General" sourceLinked="0"/>
            <c:dLbl>
              <c:idx val="0"/>
              <c:numFmt formatCode="General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dLbl>
              <c:idx val="1"/>
              <c:numFmt formatCode="General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dLbl>
              <c:idx val="2"/>
              <c:numFmt formatCode="General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dLbl>
              <c:idx val="3"/>
              <c:numFmt formatCode="General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dLbl>
              <c:idx val="4"/>
              <c:numFmt formatCode="General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dLbl>
              <c:idx val="5"/>
              <c:numFmt formatCode="General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dLbl>
              <c:idx val="6"/>
              <c:numFmt formatCode="General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800" spc="-1" strike="noStrike">
                    <a:solidFill>
                      <a:srgbClr val="404040"/>
                    </a:solidFill>
                    <a:latin typeface="Calibri"/>
                  </a:defRPr>
                </a:pPr>
              </a:p>
            </c:txPr>
            <c:showLegendKey val="1"/>
            <c:showVal val="1"/>
            <c:showCatName val="1"/>
            <c:showSerName val="0"/>
            <c:showPercent val="0"/>
            <c:separator>; </c:separator>
            <c:showLeaderLines val="1"/>
          </c:dLbls>
          <c:cat>
            <c:strRef>
              <c:f>categories</c:f>
              <c:strCache>
                <c:ptCount val="7"/>
                <c:pt idx="0">
                  <c:v>Hospedagem</c:v>
                </c:pt>
                <c:pt idx="1">
                  <c:v>Domínio</c:v>
                </c:pt>
                <c:pt idx="2">
                  <c:v>Desenvolvedor Back End (x3)</c:v>
                </c:pt>
                <c:pt idx="3">
                  <c:v>Desenvolvedor Front End (x2)</c:v>
                </c:pt>
                <c:pt idx="4">
                  <c:v>UX/UI Designer (x2)</c:v>
                </c:pt>
                <c:pt idx="5">
                  <c:v>Analista de Software</c:v>
                </c:pt>
                <c:pt idx="6">
                  <c:v>Líder de Projeto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7"/>
                <c:pt idx="0">
                  <c:v>65</c:v>
                </c:pt>
                <c:pt idx="1">
                  <c:v>30</c:v>
                </c:pt>
                <c:pt idx="2">
                  <c:v>12000</c:v>
                </c:pt>
                <c:pt idx="3">
                  <c:v>6000</c:v>
                </c:pt>
                <c:pt idx="4">
                  <c:v>4000</c:v>
                </c:pt>
                <c:pt idx="5">
                  <c:v>6000</c:v>
                </c:pt>
                <c:pt idx="6">
                  <c:v>5000</c:v>
                </c:pt>
              </c:numCache>
            </c:numRef>
          </c:val>
        </c:ser>
        <c:firstSliceAng val="0"/>
        <c:holeSize val="50"/>
      </c:doughnutChart>
      <c:spPr>
        <a:noFill/>
        <a:ln w="0">
          <a:noFill/>
        </a:ln>
      </c:spPr>
    </c:plotArea>
    <c:legend>
      <c:legendPos val="l"/>
      <c:layout>
        <c:manualLayout>
          <c:xMode val="edge"/>
          <c:yMode val="edge"/>
          <c:x val="0.00353520662169253"/>
          <c:y val="0.359525920633374"/>
          <c:w val="0.285860333357922"/>
          <c:h val="0.418956824356929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1800" spc="-1" strike="noStrike">
              <a:solidFill>
                <a:srgbClr val="595959"/>
              </a:solidFill>
              <a:latin typeface="Calibri"/>
            </a:defRPr>
          </a:pPr>
        </a:p>
      </c:txPr>
    </c:legend>
    <c:plotVisOnly val="1"/>
    <c:dispBlanksAs val="gap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360553498343403"/>
          <c:y val="0.0861051991486774"/>
          <c:w val="0.442181511076463"/>
          <c:h val="0.827667984189723"/>
        </c:manualLayout>
      </c:layout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Orçamento Mensal</c:v>
                </c:pt>
              </c:strCache>
            </c:strRef>
          </c:tx>
          <c:spPr>
            <a:solidFill>
              <a:srgbClr val="4472c4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4472c4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ed7d31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2"/>
            <c:spPr>
              <a:solidFill>
                <a:srgbClr val="a5a5a5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3"/>
            <c:spPr>
              <a:solidFill>
                <a:srgbClr val="ffc000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4"/>
            <c:spPr>
              <a:solidFill>
                <a:srgbClr val="5b9bd5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5"/>
            <c:spPr>
              <a:solidFill>
                <a:srgbClr val="70ad47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#,##0" sourceLinked="0"/>
            <c:dLbl>
              <c:idx val="0"/>
              <c:numFmt formatCode="#,##0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dLbl>
              <c:idx val="1"/>
              <c:numFmt formatCode="#,##0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dLbl>
              <c:idx val="2"/>
              <c:numFmt formatCode="#,##0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dLbl>
              <c:idx val="3"/>
              <c:numFmt formatCode="#,##0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dLbl>
              <c:idx val="4"/>
              <c:numFmt formatCode="#,##0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dLbl>
              <c:idx val="5"/>
              <c:numFmt formatCode="#,##0" sourceLinked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Calibri"/>
                    </a:defRPr>
                  </a:pPr>
                </a:p>
              </c:txPr>
              <c:showLegendKey val="1"/>
              <c:showVal val="1"/>
              <c:showCatName val="1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800" spc="-1" strike="noStrike">
                    <a:solidFill>
                      <a:srgbClr val="404040"/>
                    </a:solidFill>
                    <a:latin typeface="Calibri"/>
                  </a:defRPr>
                </a:pPr>
              </a:p>
            </c:txPr>
            <c:showLegendKey val="1"/>
            <c:showVal val="1"/>
            <c:showCatName val="1"/>
            <c:showSerName val="0"/>
            <c:showPercent val="0"/>
            <c:separator>; </c:separator>
            <c:showLeaderLines val="1"/>
          </c:dLbls>
          <c:cat>
            <c:strRef>
              <c:f>categories</c:f>
              <c:strCache>
                <c:ptCount val="6"/>
                <c:pt idx="0">
                  <c:v>Hospedagem</c:v>
                </c:pt>
                <c:pt idx="1">
                  <c:v>Desenvolvedor Back End (x3)</c:v>
                </c:pt>
                <c:pt idx="2">
                  <c:v>Desenvolvedor Front End (x2)</c:v>
                </c:pt>
                <c:pt idx="3">
                  <c:v>UX/UI Designer (x2)</c:v>
                </c:pt>
                <c:pt idx="4">
                  <c:v>Analista de Software</c:v>
                </c:pt>
                <c:pt idx="5">
                  <c:v>Líder de Projeto</c:v>
                </c:pt>
              </c:strCache>
            </c:strRef>
          </c:cat>
          <c:val>
            <c:numRef>
              <c:f>0</c:f>
              <c:numCache>
                <c:formatCode>#,##0</c:formatCode>
                <c:ptCount val="6"/>
                <c:pt idx="0">
                  <c:v>300</c:v>
                </c:pt>
                <c:pt idx="1">
                  <c:v>48000</c:v>
                </c:pt>
                <c:pt idx="2">
                  <c:v>36000</c:v>
                </c:pt>
                <c:pt idx="3">
                  <c:v>48000</c:v>
                </c:pt>
                <c:pt idx="4">
                  <c:v>72000</c:v>
                </c:pt>
                <c:pt idx="5">
                  <c:v>60000</c:v>
                </c:pt>
              </c:numCache>
            </c:numRef>
          </c:val>
        </c:ser>
        <c:firstSliceAng val="0"/>
        <c:holeSize val="50"/>
      </c:doughnutChart>
      <c:spPr>
        <a:noFill/>
        <a:ln w="0">
          <a:noFill/>
        </a:ln>
      </c:spPr>
    </c:plotArea>
    <c:legend>
      <c:legendPos val="l"/>
      <c:overlay val="0"/>
      <c:spPr>
        <a:noFill/>
        <a:ln w="0">
          <a:noFill/>
        </a:ln>
      </c:spPr>
      <c:txPr>
        <a:bodyPr/>
        <a:lstStyle/>
        <a:p>
          <a:pPr>
            <a:defRPr b="0" sz="1800" spc="-1" strike="noStrike">
              <a:solidFill>
                <a:srgbClr val="595959"/>
              </a:solidFill>
              <a:latin typeface="Calibri"/>
            </a:defRPr>
          </a:pPr>
        </a:p>
      </c:txPr>
    </c:legend>
    <c:plotVisOnly val="1"/>
    <c:dispBlanksAs val="gap"/>
  </c:chart>
  <c:spPr>
    <a:noFill/>
    <a:ln w="0">
      <a:noFill/>
    </a:ln>
  </c:spPr>
  <c:userShapes r:id="rId1"/>
</c:chartSpace>
</file>

<file path=ppt/drawings/drawing1.xml><?xml version="1.0" encoding="utf-8"?>
<c:userShapes xmlns:cdr="http://schemas.openxmlformats.org/drawingml/2006/chartDrawing" xmlns:a="http://schemas.openxmlformats.org/drawingml/2006/main" xmlns:c="http://schemas.openxmlformats.org/drawingml/2006/chart" xmlns:r="http://schemas.openxmlformats.org/officeDocument/2006/relationships">
  <cdr:relSizeAnchor>
    <cdr:from>
      <cdr:x>0.660917300071461</cdr:x>
      <cdr:y>0.49996959562177</cdr:y>
    </cdr:from>
    <cdr:to>
      <cdr:x>0.789677125966348</cdr:x>
      <cdr:y>0.608999695956218</cdr:y>
    </cdr:to>
    <cdr:sp>
      <cdr:nvSpPr>
        <cdr:cNvPr id="385" name="CaixaDeTexto 1"/>
        <cdr:cNvSpPr/>
      </cdr:nvSpPr>
      <cdr:spPr>
        <a:xfrm>
          <a:off x="7324920" y="2959920"/>
          <a:ext cx="1427040" cy="645480"/>
        </a:xfrm>
        <a:prstGeom prst="rect">
          <a:avLst/>
        </a:prstGeom>
        <a:noFill/>
        <a:ln w="0">
          <a:noFill/>
        </a:ln>
      </cdr:spPr>
      <cdr:style>
        <a:lnRef idx="0"/>
        <a:fillRef idx="0"/>
        <a:effectRef idx="0"/>
        <a:fontRef idx="minor"/>
      </cdr:style>
      <cdr:txBody>
        <a:bodyPr vertOverflow="clip" lIns="90000" rIns="90000" tIns="45000" bIns="45000" anchor="t">
          <a:noAutofit/>
        </a:bodyPr>
        <a:p>
          <a:pPr>
            <a:lnSpc>
              <a:spcPct val="100000"/>
            </a:lnSpc>
          </a:pPr>
          <a:r>
            <a:rPr b="0" lang="pt-BR" sz="4400" spc="-1" strike="noStrike">
              <a:solidFill>
                <a:srgbClr val="000000"/>
              </a:solidFill>
              <a:latin typeface="Aptos"/>
            </a:rPr>
            <a:t>MIL</a:t>
          </a:r>
          <a:endParaRPr b="0" sz="4400" spc="-1" strike="noStrike">
            <a:solidFill>
              <a:srgbClr val="000000"/>
            </a:solidFill>
            <a:latin typeface="Times New Roman"/>
          </a:endParaRPr>
        </a:p>
      </cdr:txBody>
    </cdr:sp>
  </cdr:relSizeAnchor>
</c:userShap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5CC1D3-806E-4C05-B48C-99FDFF6FFC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EABF9BB-0204-487D-8E0F-45533E5D1D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DAE613E4-D528-4F24-9207-7F60792C366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FE1C0C-34E4-41D7-A23B-38772C36FD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0E120D-1D1A-4580-8FDC-C238284AB7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0AF0C70-A5A2-49BA-976A-1F2802AF1D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4EC33F6-1B02-49C3-AB9B-4812A8C20E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4FB4414-4FDD-4AA7-9B29-9AEE98A013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685228F-B4DD-4A2D-8B8C-59E44B9AD5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466F0C4-027B-4128-B692-07BA419B2F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C5427E8-B9EF-44D0-AB1D-19D5E93A99B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6A94CD9-2347-4B9F-8636-522C001FD62E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EC628B-E22A-4ED4-952E-15C020022CB0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ED88B6-7359-4F65-AE35-D16FA1FBD25D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BB4024F-5F01-4495-A7B8-C9BC7680E84E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B4B1AB0-D439-4EA3-8D2B-9302F63197C3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4CEC6FD-20DA-4E57-B207-2755C5E07956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0C2392D-5166-471E-8D5F-8A485C568B61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64A1BD-E936-4E67-AFBD-C8232C5D7864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E4FC746-AB56-4E10-8E70-2A988A217C59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DD8B27-1A3B-42A4-A11E-C935A739DA49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FE59D5-E91A-4A0C-9CAE-2F4B98C7E4CA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svg"/><Relationship Id="rId7" Type="http://schemas.openxmlformats.org/officeDocument/2006/relationships/image" Target="../media/image5.png"/><Relationship Id="rId8" Type="http://schemas.openxmlformats.org/officeDocument/2006/relationships/image" Target="../media/image6.svg"/><Relationship Id="rId9" Type="http://schemas.openxmlformats.org/officeDocument/2006/relationships/image" Target="../media/image3.png"/><Relationship Id="rId10" Type="http://schemas.openxmlformats.org/officeDocument/2006/relationships/image" Target="../media/image4.svg"/><Relationship Id="rId1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1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 u="sng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50" name="Imagem 14" descr=""/>
          <p:cNvPicPr/>
          <p:nvPr/>
        </p:nvPicPr>
        <p:blipFill>
          <a:blip r:embed="rId1"/>
          <a:srcRect l="37683" t="14536" r="36655" b="48803"/>
          <a:stretch/>
        </p:blipFill>
        <p:spPr>
          <a:xfrm>
            <a:off x="710640" y="-6291000"/>
            <a:ext cx="1917360" cy="1907640"/>
          </a:xfrm>
          <a:prstGeom prst="rect">
            <a:avLst/>
          </a:prstGeom>
          <a:ln w="0">
            <a:noFill/>
          </a:ln>
        </p:spPr>
      </p:pic>
      <p:pic>
        <p:nvPicPr>
          <p:cNvPr id="51" name="Imagem 16" descr=""/>
          <p:cNvPicPr/>
          <p:nvPr/>
        </p:nvPicPr>
        <p:blipFill>
          <a:blip r:embed="rId2"/>
          <a:srcRect l="37683" t="14536" r="36655" b="48803"/>
          <a:stretch/>
        </p:blipFill>
        <p:spPr>
          <a:xfrm>
            <a:off x="8014320" y="-6934680"/>
            <a:ext cx="2033640" cy="2023200"/>
          </a:xfrm>
          <a:prstGeom prst="rect">
            <a:avLst/>
          </a:prstGeom>
          <a:ln w="0">
            <a:noFill/>
          </a:ln>
        </p:spPr>
      </p:pic>
      <p:pic>
        <p:nvPicPr>
          <p:cNvPr id="52" name="Imagem 17" descr=""/>
          <p:cNvPicPr/>
          <p:nvPr/>
        </p:nvPicPr>
        <p:blipFill>
          <a:blip r:embed="rId3"/>
          <a:srcRect l="37683" t="14536" r="36655" b="48803"/>
          <a:stretch/>
        </p:blipFill>
        <p:spPr>
          <a:xfrm>
            <a:off x="4007160" y="-7173360"/>
            <a:ext cx="1917360" cy="1907640"/>
          </a:xfrm>
          <a:prstGeom prst="rect">
            <a:avLst/>
          </a:prstGeom>
          <a:ln w="0">
            <a:noFill/>
          </a:ln>
        </p:spPr>
      </p:pic>
      <p:pic>
        <p:nvPicPr>
          <p:cNvPr id="53" name="Imagem 11" descr=""/>
          <p:cNvPicPr/>
          <p:nvPr/>
        </p:nvPicPr>
        <p:blipFill>
          <a:blip r:embed="rId4"/>
          <a:stretch/>
        </p:blipFill>
        <p:spPr>
          <a:xfrm>
            <a:off x="2577960" y="1547280"/>
            <a:ext cx="7035480" cy="351756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tângulo: Cantos Arredondados 28"/>
          <p:cNvSpPr/>
          <p:nvPr/>
        </p:nvSpPr>
        <p:spPr>
          <a:xfrm>
            <a:off x="2107800" y="1309320"/>
            <a:ext cx="9156240" cy="506196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4" name="Retângulo: Cantos Arredondados 10"/>
          <p:cNvSpPr/>
          <p:nvPr/>
        </p:nvSpPr>
        <p:spPr>
          <a:xfrm>
            <a:off x="233280" y="1193760"/>
            <a:ext cx="3270960" cy="537156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5" name="CaixaDeTexto 12"/>
          <p:cNvSpPr/>
          <p:nvPr/>
        </p:nvSpPr>
        <p:spPr>
          <a:xfrm>
            <a:off x="927000" y="178200"/>
            <a:ext cx="60951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Empresa 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Retângulo: Cantos Arredondados 27"/>
          <p:cNvSpPr/>
          <p:nvPr/>
        </p:nvSpPr>
        <p:spPr>
          <a:xfrm>
            <a:off x="370800" y="1999440"/>
            <a:ext cx="2996640" cy="999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7" name="Imagem 14"/>
          <p:cNvSpPr/>
          <p:nvPr/>
        </p:nvSpPr>
        <p:spPr>
          <a:xfrm>
            <a:off x="437400" y="2093400"/>
            <a:ext cx="847440" cy="847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CaixaDeTexto 21"/>
          <p:cNvSpPr/>
          <p:nvPr/>
        </p:nvSpPr>
        <p:spPr>
          <a:xfrm>
            <a:off x="1531800" y="2268720"/>
            <a:ext cx="1389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c55a11"/>
                </a:solidFill>
                <a:latin typeface="Calibri"/>
              </a:rPr>
              <a:t>Visão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CaixaDeTexto 1"/>
          <p:cNvSpPr/>
          <p:nvPr/>
        </p:nvSpPr>
        <p:spPr>
          <a:xfrm>
            <a:off x="3751200" y="1445400"/>
            <a:ext cx="327096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600" spc="-1" strike="noStrike">
                <a:solidFill>
                  <a:srgbClr val="c55a11"/>
                </a:solidFill>
                <a:latin typeface="Aptos"/>
              </a:rPr>
              <a:t>Visão</a:t>
            </a:r>
            <a:r>
              <a:rPr b="0" lang="pt-BR" sz="6600" spc="-1" strike="noStrike">
                <a:solidFill>
                  <a:srgbClr val="c55a11"/>
                </a:solidFill>
                <a:latin typeface="Aptos Narrow"/>
              </a:rPr>
              <a:t>: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CaixaDeTexto 3"/>
          <p:cNvSpPr/>
          <p:nvPr/>
        </p:nvSpPr>
        <p:spPr>
          <a:xfrm>
            <a:off x="3974400" y="2402640"/>
            <a:ext cx="706428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dk1"/>
                </a:solidFill>
                <a:latin typeface="Aptos"/>
                <a:ea typeface="Calibri"/>
              </a:rPr>
              <a:t>Ser reconhecido como o principal canal de empregos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CaixaDeTexto 5"/>
          <p:cNvSpPr/>
          <p:nvPr/>
        </p:nvSpPr>
        <p:spPr>
          <a:xfrm>
            <a:off x="3974400" y="3479760"/>
            <a:ext cx="6096960" cy="11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5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chemeClr val="dk1"/>
                </a:solidFill>
                <a:latin typeface="Aptos"/>
                <a:ea typeface="Calibri"/>
              </a:rPr>
              <a:t>Que promove a igualdade de oportunidades, permitindo que profissionais de diversas áreas alcancem seu potencial máximo com base em méritos.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Imagem 15"/>
          <p:cNvSpPr/>
          <p:nvPr/>
        </p:nvSpPr>
        <p:spPr>
          <a:xfrm>
            <a:off x="437400" y="4700520"/>
            <a:ext cx="847440" cy="8474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CaixaDeTexto 16"/>
          <p:cNvSpPr/>
          <p:nvPr/>
        </p:nvSpPr>
        <p:spPr>
          <a:xfrm>
            <a:off x="1489680" y="4893840"/>
            <a:ext cx="1389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chemeClr val="lt1"/>
                </a:solidFill>
                <a:latin typeface="Calibri"/>
              </a:rPr>
              <a:t>Missão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tângulo: Cantos Arredondados 1"/>
          <p:cNvSpPr/>
          <p:nvPr/>
        </p:nvSpPr>
        <p:spPr>
          <a:xfrm>
            <a:off x="2107800" y="1309320"/>
            <a:ext cx="9156240" cy="506196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5" name="Retângulo: Cantos Arredondados 10"/>
          <p:cNvSpPr/>
          <p:nvPr/>
        </p:nvSpPr>
        <p:spPr>
          <a:xfrm>
            <a:off x="233280" y="1193760"/>
            <a:ext cx="3270960" cy="537156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6" name="CaixaDeTexto 12"/>
          <p:cNvSpPr/>
          <p:nvPr/>
        </p:nvSpPr>
        <p:spPr>
          <a:xfrm>
            <a:off x="927000" y="178200"/>
            <a:ext cx="60951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Empresa 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Retângulo: Cantos Arredondados 27"/>
          <p:cNvSpPr/>
          <p:nvPr/>
        </p:nvSpPr>
        <p:spPr>
          <a:xfrm>
            <a:off x="356400" y="4624560"/>
            <a:ext cx="2996640" cy="999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8" name="Imagem 14"/>
          <p:cNvSpPr/>
          <p:nvPr/>
        </p:nvSpPr>
        <p:spPr>
          <a:xfrm>
            <a:off x="437400" y="2097720"/>
            <a:ext cx="847440" cy="847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aixaDeTexto 21"/>
          <p:cNvSpPr/>
          <p:nvPr/>
        </p:nvSpPr>
        <p:spPr>
          <a:xfrm>
            <a:off x="1489680" y="2290680"/>
            <a:ext cx="1389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chemeClr val="lt1"/>
                </a:solidFill>
                <a:latin typeface="Calibri"/>
              </a:rPr>
              <a:t>Visão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aixaDeTexto 2"/>
          <p:cNvSpPr/>
          <p:nvPr/>
        </p:nvSpPr>
        <p:spPr>
          <a:xfrm>
            <a:off x="3751200" y="1445400"/>
            <a:ext cx="327096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600" spc="-1" strike="noStrike">
                <a:solidFill>
                  <a:srgbClr val="c55a11"/>
                </a:solidFill>
                <a:latin typeface="Aptos "/>
              </a:rPr>
              <a:t>Missão</a:t>
            </a:r>
            <a:r>
              <a:rPr b="0" lang="pt-BR" sz="6600" spc="-1" strike="noStrike">
                <a:solidFill>
                  <a:srgbClr val="c55a11"/>
                </a:solidFill>
                <a:latin typeface="Aptos Narrow"/>
              </a:rPr>
              <a:t>: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CaixaDeTexto 6"/>
          <p:cNvSpPr/>
          <p:nvPr/>
        </p:nvSpPr>
        <p:spPr>
          <a:xfrm>
            <a:off x="4379760" y="5340600"/>
            <a:ext cx="13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chemeClr val="lt1"/>
                </a:solidFill>
                <a:latin typeface="Aptos"/>
              </a:rPr>
              <a:t>26/02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CaixaDeTexto 9"/>
          <p:cNvSpPr/>
          <p:nvPr/>
        </p:nvSpPr>
        <p:spPr>
          <a:xfrm>
            <a:off x="8485920" y="5201280"/>
            <a:ext cx="616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lt1"/>
                </a:solidFill>
                <a:latin typeface="Aptos"/>
              </a:rPr>
              <a:t>63%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CaixaDeTexto 11"/>
          <p:cNvSpPr/>
          <p:nvPr/>
        </p:nvSpPr>
        <p:spPr>
          <a:xfrm>
            <a:off x="3974400" y="2586960"/>
            <a:ext cx="7064280" cy="15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dk1"/>
                </a:solidFill>
                <a:latin typeface="Aptos"/>
                <a:ea typeface="Calibri"/>
              </a:rPr>
              <a:t>Conectar profissionais talentosos a oportunidades de emprego de forma acessível.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CaixaDeTexto 13"/>
          <p:cNvSpPr/>
          <p:nvPr/>
        </p:nvSpPr>
        <p:spPr>
          <a:xfrm>
            <a:off x="3982680" y="4219560"/>
            <a:ext cx="609696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5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chemeClr val="dk1"/>
                </a:solidFill>
                <a:latin typeface="Aptos"/>
                <a:ea typeface="Calibri"/>
              </a:rPr>
              <a:t>Oferecendo uma plataforma intuitiva e gratuita que valoriza o conhecimento e habilidades individuais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Imagem 17"/>
          <p:cNvSpPr/>
          <p:nvPr/>
        </p:nvSpPr>
        <p:spPr>
          <a:xfrm>
            <a:off x="437400" y="4700520"/>
            <a:ext cx="847440" cy="8474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aixaDeTexto 18"/>
          <p:cNvSpPr/>
          <p:nvPr/>
        </p:nvSpPr>
        <p:spPr>
          <a:xfrm>
            <a:off x="1489680" y="4893840"/>
            <a:ext cx="1389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c55a11"/>
                </a:solidFill>
                <a:latin typeface="Calibri"/>
              </a:rPr>
              <a:t>Missão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tângulo 3"/>
          <p:cNvSpPr/>
          <p:nvPr/>
        </p:nvSpPr>
        <p:spPr>
          <a:xfrm>
            <a:off x="-133200" y="-88920"/>
            <a:ext cx="12458160" cy="69462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8" name="Retângulo: Cantos Arredondados 7"/>
          <p:cNvSpPr/>
          <p:nvPr/>
        </p:nvSpPr>
        <p:spPr>
          <a:xfrm>
            <a:off x="233280" y="-6324480"/>
            <a:ext cx="3270960" cy="537156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9" name="Retângulo: Cantos Arredondados 9"/>
          <p:cNvSpPr/>
          <p:nvPr/>
        </p:nvSpPr>
        <p:spPr>
          <a:xfrm>
            <a:off x="13248360" y="5044320"/>
            <a:ext cx="1869120" cy="112788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0" name="Retângulo: Cantos Arredondados 11"/>
          <p:cNvSpPr/>
          <p:nvPr/>
        </p:nvSpPr>
        <p:spPr>
          <a:xfrm>
            <a:off x="13010040" y="5380200"/>
            <a:ext cx="4605840" cy="45612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51" name="Agrupar 39"/>
          <p:cNvGrpSpPr/>
          <p:nvPr/>
        </p:nvGrpSpPr>
        <p:grpSpPr>
          <a:xfrm>
            <a:off x="531360" y="744480"/>
            <a:ext cx="5877000" cy="1248480"/>
            <a:chOff x="531360" y="744480"/>
            <a:chExt cx="5877000" cy="1248480"/>
          </a:xfrm>
        </p:grpSpPr>
        <p:grpSp>
          <p:nvGrpSpPr>
            <p:cNvPr id="152" name="Agrupar 18"/>
            <p:cNvGrpSpPr/>
            <p:nvPr/>
          </p:nvGrpSpPr>
          <p:grpSpPr>
            <a:xfrm>
              <a:off x="531360" y="744480"/>
              <a:ext cx="5877000" cy="1248480"/>
              <a:chOff x="531360" y="744480"/>
              <a:chExt cx="5877000" cy="1248480"/>
            </a:xfrm>
          </p:grpSpPr>
          <p:sp>
            <p:nvSpPr>
              <p:cNvPr id="153" name="Seta: Pentágono 12"/>
              <p:cNvSpPr/>
              <p:nvPr/>
            </p:nvSpPr>
            <p:spPr>
              <a:xfrm>
                <a:off x="531360" y="744480"/>
                <a:ext cx="5877000" cy="1248480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pt-B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54" name="CaixaDeTexto 13"/>
              <p:cNvSpPr/>
              <p:nvPr/>
            </p:nvSpPr>
            <p:spPr>
              <a:xfrm rot="16200000">
                <a:off x="2131200" y="913320"/>
                <a:ext cx="1040760" cy="91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pt-BR" sz="5400" spc="-1" strike="noStrike">
                    <a:solidFill>
                      <a:schemeClr val="lt1"/>
                    </a:solidFill>
                    <a:latin typeface="Aptos"/>
                  </a:rPr>
                  <a:t>01</a:t>
                </a:r>
                <a:endParaRPr b="0" lang="pt-BR" sz="5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155" name="Conector reto 15"/>
              <p:cNvCxnSpPr/>
              <p:nvPr/>
            </p:nvCxnSpPr>
            <p:spPr>
              <a:xfrm>
                <a:off x="3169080" y="918360"/>
                <a:ext cx="720" cy="902160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round/>
              </a:ln>
            </p:spPr>
          </p:cxnSp>
          <p:sp>
            <p:nvSpPr>
              <p:cNvPr id="156" name="CaixaDeTexto 17"/>
              <p:cNvSpPr/>
              <p:nvPr/>
            </p:nvSpPr>
            <p:spPr>
              <a:xfrm rot="16200000">
                <a:off x="3908880" y="349920"/>
                <a:ext cx="970920" cy="203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just" defTabSz="914400">
                  <a:lnSpc>
                    <a:spcPct val="100000"/>
                  </a:lnSpc>
                </a:pPr>
                <a:r>
                  <a:rPr b="0" lang="pt-BR" sz="1600" spc="-1" strike="noStrike">
                    <a:solidFill>
                      <a:schemeClr val="lt1"/>
                    </a:solidFill>
                    <a:latin typeface="Aptos Display"/>
                  </a:rPr>
                  <a:t>RH de empresas que buscam funcionários capacitados </a:t>
                </a:r>
                <a:endParaRPr b="0" lang="pt-BR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57" name="Fluxograma: Conector 31"/>
            <p:cNvSpPr/>
            <p:nvPr/>
          </p:nvSpPr>
          <p:spPr>
            <a:xfrm rot="16200000">
              <a:off x="975600" y="849960"/>
              <a:ext cx="1113840" cy="1039680"/>
            </a:xfrm>
            <a:prstGeom prst="flowChartConnector">
              <a:avLst/>
            </a:prstGeom>
            <a:blipFill rotWithShape="0">
              <a:blip r:embed="rId1"/>
              <a:srcRect/>
              <a:stretch/>
            </a:blipFill>
            <a:ln>
              <a:solidFill>
                <a:srgbClr val="000000"/>
              </a:solidFill>
            </a:ln>
            <a:effectLst>
              <a:outerShdw algn="ctr" blurRad="317520" dir="2700000" dist="202628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158" name="Agrupar 40"/>
          <p:cNvGrpSpPr/>
          <p:nvPr/>
        </p:nvGrpSpPr>
        <p:grpSpPr>
          <a:xfrm>
            <a:off x="-3428280" y="2829960"/>
            <a:ext cx="5877000" cy="1248480"/>
            <a:chOff x="-3428280" y="2829960"/>
            <a:chExt cx="5877000" cy="1248480"/>
          </a:xfrm>
        </p:grpSpPr>
        <p:grpSp>
          <p:nvGrpSpPr>
            <p:cNvPr id="159" name="Agrupar 19"/>
            <p:cNvGrpSpPr/>
            <p:nvPr/>
          </p:nvGrpSpPr>
          <p:grpSpPr>
            <a:xfrm>
              <a:off x="-3428280" y="2829960"/>
              <a:ext cx="5877000" cy="1248480"/>
              <a:chOff x="-3428280" y="2829960"/>
              <a:chExt cx="5877000" cy="1248480"/>
            </a:xfrm>
          </p:grpSpPr>
          <p:sp>
            <p:nvSpPr>
              <p:cNvPr id="160" name="Seta: Pentágono 20"/>
              <p:cNvSpPr/>
              <p:nvPr/>
            </p:nvSpPr>
            <p:spPr>
              <a:xfrm>
                <a:off x="-3428280" y="2829960"/>
                <a:ext cx="5877000" cy="1248480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pt-B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61" name="CaixaDeTexto 21"/>
              <p:cNvSpPr/>
              <p:nvPr/>
            </p:nvSpPr>
            <p:spPr>
              <a:xfrm rot="16200000">
                <a:off x="-1739520" y="2998800"/>
                <a:ext cx="1040760" cy="91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pt-BR" sz="5400" spc="-1" strike="noStrike">
                    <a:solidFill>
                      <a:schemeClr val="lt1"/>
                    </a:solidFill>
                    <a:latin typeface="Aptos"/>
                  </a:rPr>
                  <a:t>02</a:t>
                </a:r>
                <a:endParaRPr b="0" lang="pt-BR" sz="5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162" name="Conector reto 22"/>
              <p:cNvCxnSpPr/>
              <p:nvPr/>
            </p:nvCxnSpPr>
            <p:spPr>
              <a:xfrm>
                <a:off x="-701280" y="3003480"/>
                <a:ext cx="720" cy="902520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round/>
              </a:ln>
            </p:spPr>
          </p:cxnSp>
          <p:sp>
            <p:nvSpPr>
              <p:cNvPr id="163" name="CaixaDeTexto 24"/>
              <p:cNvSpPr/>
              <p:nvPr/>
            </p:nvSpPr>
            <p:spPr>
              <a:xfrm rot="16200000">
                <a:off x="-49680" y="2313360"/>
                <a:ext cx="970920" cy="2283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just" defTabSz="914400">
                  <a:lnSpc>
                    <a:spcPct val="100000"/>
                  </a:lnSpc>
                </a:pPr>
                <a:r>
                  <a:rPr b="0" lang="pt-BR" sz="1600" spc="-1" strike="noStrike">
                    <a:solidFill>
                      <a:schemeClr val="lt1"/>
                    </a:solidFill>
                    <a:latin typeface="Aptos Display"/>
                  </a:rPr>
                  <a:t>Pessoas cujo buscam entrar no mercado de trabalho</a:t>
                </a:r>
                <a:endParaRPr b="0" lang="pt-BR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64" name="Fluxograma: Conector 35"/>
            <p:cNvSpPr/>
            <p:nvPr/>
          </p:nvSpPr>
          <p:spPr>
            <a:xfrm rot="16200000">
              <a:off x="-3058560" y="2922120"/>
              <a:ext cx="1113840" cy="1065240"/>
            </a:xfrm>
            <a:prstGeom prst="flowChartConnector">
              <a:avLst/>
            </a:prstGeom>
            <a:blipFill rotWithShape="0">
              <a:blip r:embed="rId2"/>
              <a:srcRect/>
              <a:stretch/>
            </a:blip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165" name="Agrupar 41"/>
          <p:cNvGrpSpPr/>
          <p:nvPr/>
        </p:nvGrpSpPr>
        <p:grpSpPr>
          <a:xfrm>
            <a:off x="-6010920" y="4915440"/>
            <a:ext cx="5877000" cy="1248480"/>
            <a:chOff x="-6010920" y="4915440"/>
            <a:chExt cx="5877000" cy="1248480"/>
          </a:xfrm>
        </p:grpSpPr>
        <p:grpSp>
          <p:nvGrpSpPr>
            <p:cNvPr id="166" name="Agrupar 25"/>
            <p:cNvGrpSpPr/>
            <p:nvPr/>
          </p:nvGrpSpPr>
          <p:grpSpPr>
            <a:xfrm>
              <a:off x="-6010920" y="4915440"/>
              <a:ext cx="5877000" cy="1248480"/>
              <a:chOff x="-6010920" y="4915440"/>
              <a:chExt cx="5877000" cy="1248480"/>
            </a:xfrm>
          </p:grpSpPr>
          <p:sp>
            <p:nvSpPr>
              <p:cNvPr id="167" name="Seta: Pentágono 26"/>
              <p:cNvSpPr/>
              <p:nvPr/>
            </p:nvSpPr>
            <p:spPr>
              <a:xfrm>
                <a:off x="-6010920" y="4915440"/>
                <a:ext cx="5877000" cy="1248480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pt-B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68" name="CaixaDeTexto 27"/>
              <p:cNvSpPr/>
              <p:nvPr/>
            </p:nvSpPr>
            <p:spPr>
              <a:xfrm rot="16200000">
                <a:off x="-4449600" y="5084280"/>
                <a:ext cx="1040760" cy="91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pt-BR" sz="5400" spc="-1" strike="noStrike">
                    <a:solidFill>
                      <a:schemeClr val="lt1"/>
                    </a:solidFill>
                    <a:latin typeface="Aptos"/>
                  </a:rPr>
                  <a:t>03</a:t>
                </a:r>
                <a:endParaRPr b="0" lang="pt-BR" sz="5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169" name="Conector reto 28"/>
              <p:cNvCxnSpPr/>
              <p:nvPr/>
            </p:nvCxnSpPr>
            <p:spPr>
              <a:xfrm>
                <a:off x="-3411000" y="5088960"/>
                <a:ext cx="720" cy="902520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round/>
              </a:ln>
            </p:spPr>
          </p:cxnSp>
          <p:sp>
            <p:nvSpPr>
              <p:cNvPr id="170" name="CaixaDeTexto 30"/>
              <p:cNvSpPr/>
              <p:nvPr/>
            </p:nvSpPr>
            <p:spPr>
              <a:xfrm rot="16200000">
                <a:off x="-2633040" y="4033440"/>
                <a:ext cx="970920" cy="3014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just" defTabSz="914400">
                  <a:lnSpc>
                    <a:spcPct val="100000"/>
                  </a:lnSpc>
                </a:pPr>
                <a:r>
                  <a:rPr b="0" lang="pt-BR" sz="1600" spc="-1" strike="noStrike">
                    <a:solidFill>
                      <a:schemeClr val="lt1"/>
                    </a:solidFill>
                    <a:latin typeface="Aptos Display"/>
                  </a:rPr>
                  <a:t>Qualquer pessoa que busca se realocar no mercado de trabalho </a:t>
                </a:r>
                <a:endParaRPr b="0" lang="pt-BR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71" name="Fluxograma: Conector 36"/>
            <p:cNvSpPr/>
            <p:nvPr/>
          </p:nvSpPr>
          <p:spPr>
            <a:xfrm rot="16200000">
              <a:off x="-5642280" y="5075280"/>
              <a:ext cx="1036440" cy="1039680"/>
            </a:xfrm>
            <a:prstGeom prst="flowChartConnector">
              <a:avLst/>
            </a:prstGeom>
            <a:blipFill rotWithShape="0">
              <a:blip r:embed="rId3"/>
              <a:srcRect/>
              <a:stretch/>
            </a:blip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72" name="Retângulo 4"/>
          <p:cNvSpPr/>
          <p:nvPr/>
        </p:nvSpPr>
        <p:spPr>
          <a:xfrm>
            <a:off x="-167400" y="-520560"/>
            <a:ext cx="8834760" cy="780984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3" name="CaixaDeTexto 5"/>
          <p:cNvSpPr/>
          <p:nvPr/>
        </p:nvSpPr>
        <p:spPr>
          <a:xfrm>
            <a:off x="3177360" y="1362240"/>
            <a:ext cx="465516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6600" spc="-1" strike="noStrike">
                <a:solidFill>
                  <a:schemeClr val="lt1"/>
                </a:solidFill>
                <a:latin typeface="Aptos Narrow"/>
              </a:rPr>
              <a:t>Nossos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Retângulo: Cantos Arredondados 6"/>
          <p:cNvSpPr/>
          <p:nvPr/>
        </p:nvSpPr>
        <p:spPr>
          <a:xfrm>
            <a:off x="4454280" y="1183320"/>
            <a:ext cx="1978200" cy="135000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5" name="CaixaDeTexto 37"/>
          <p:cNvSpPr/>
          <p:nvPr/>
        </p:nvSpPr>
        <p:spPr>
          <a:xfrm>
            <a:off x="3312720" y="2239200"/>
            <a:ext cx="465516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6600" spc="-1" strike="noStrike">
                <a:solidFill>
                  <a:srgbClr val="ffffff"/>
                </a:solidFill>
                <a:latin typeface="Aptos Narrow"/>
              </a:rPr>
              <a:t>Principais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CaixaDeTexto 38"/>
          <p:cNvSpPr/>
          <p:nvPr/>
        </p:nvSpPr>
        <p:spPr>
          <a:xfrm>
            <a:off x="3230640" y="3119760"/>
            <a:ext cx="465516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6600" spc="-1" strike="noStrike">
                <a:solidFill>
                  <a:srgbClr val="ffffff"/>
                </a:solidFill>
                <a:latin typeface="Aptos Narrow"/>
              </a:rPr>
              <a:t>Clientes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advTm="0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tângulo 3"/>
          <p:cNvSpPr/>
          <p:nvPr/>
        </p:nvSpPr>
        <p:spPr>
          <a:xfrm>
            <a:off x="-191160" y="-56520"/>
            <a:ext cx="12458160" cy="69462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78" name="Agrupar 2"/>
          <p:cNvGrpSpPr/>
          <p:nvPr/>
        </p:nvGrpSpPr>
        <p:grpSpPr>
          <a:xfrm>
            <a:off x="4664160" y="979200"/>
            <a:ext cx="1781280" cy="5878080"/>
            <a:chOff x="4664160" y="979200"/>
            <a:chExt cx="1781280" cy="5878080"/>
          </a:xfrm>
        </p:grpSpPr>
        <p:grpSp>
          <p:nvGrpSpPr>
            <p:cNvPr id="179" name="Agrupar 18"/>
            <p:cNvGrpSpPr/>
            <p:nvPr/>
          </p:nvGrpSpPr>
          <p:grpSpPr>
            <a:xfrm>
              <a:off x="4664160" y="979200"/>
              <a:ext cx="1781280" cy="5878080"/>
              <a:chOff x="4664160" y="979200"/>
              <a:chExt cx="1781280" cy="5878080"/>
            </a:xfrm>
          </p:grpSpPr>
          <p:sp>
            <p:nvSpPr>
              <p:cNvPr id="180" name="Seta: Pentágono 12"/>
              <p:cNvSpPr/>
              <p:nvPr/>
            </p:nvSpPr>
            <p:spPr>
              <a:xfrm rot="5400000">
                <a:off x="2615400" y="3027600"/>
                <a:ext cx="5878080" cy="1781280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pt-B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81" name="CaixaDeTexto 13"/>
              <p:cNvSpPr/>
              <p:nvPr/>
            </p:nvSpPr>
            <p:spPr>
              <a:xfrm>
                <a:off x="4812120" y="2643120"/>
                <a:ext cx="1484640" cy="91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pt-BR" sz="5400" spc="-1" strike="noStrike">
                    <a:solidFill>
                      <a:schemeClr val="lt1"/>
                    </a:solidFill>
                    <a:latin typeface="Aptos"/>
                  </a:rPr>
                  <a:t>01</a:t>
                </a:r>
                <a:endParaRPr b="0" lang="pt-BR" sz="5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182" name="Conector reto 15"/>
              <p:cNvCxnSpPr/>
              <p:nvPr/>
            </p:nvCxnSpPr>
            <p:spPr>
              <a:xfrm flipH="1">
                <a:off x="4911480" y="3617280"/>
                <a:ext cx="1286640" cy="720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round/>
              </a:ln>
            </p:spPr>
          </p:cxnSp>
          <p:sp>
            <p:nvSpPr>
              <p:cNvPr id="183" name="CaixaDeTexto 17"/>
              <p:cNvSpPr/>
              <p:nvPr/>
            </p:nvSpPr>
            <p:spPr>
              <a:xfrm>
                <a:off x="4861800" y="3701520"/>
                <a:ext cx="1384920" cy="2283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chemeClr val="lt1"/>
                    </a:solidFill>
                    <a:latin typeface="Aptos Display"/>
                  </a:rPr>
                  <a:t>RH de empresas que buscam funcionários capacitados </a:t>
                </a:r>
                <a:endParaRPr b="0" lang="pt-BR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84" name="Fluxograma: Conector 31"/>
            <p:cNvSpPr/>
            <p:nvPr/>
          </p:nvSpPr>
          <p:spPr>
            <a:xfrm>
              <a:off x="4759560" y="1460520"/>
              <a:ext cx="1589040" cy="1039680"/>
            </a:xfrm>
            <a:prstGeom prst="flowChartConnector">
              <a:avLst/>
            </a:prstGeom>
            <a:blipFill rotWithShape="0">
              <a:blip r:embed="rId1"/>
              <a:srcRect/>
              <a:stretch/>
            </a:blipFill>
            <a:ln>
              <a:solidFill>
                <a:srgbClr val="000000"/>
              </a:solidFill>
            </a:ln>
            <a:effectLst>
              <a:outerShdw algn="ctr" blurRad="317520" dir="2700000" dist="202628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185" name="Agrupar 7"/>
          <p:cNvGrpSpPr/>
          <p:nvPr/>
        </p:nvGrpSpPr>
        <p:grpSpPr>
          <a:xfrm>
            <a:off x="7431480" y="1011240"/>
            <a:ext cx="1780920" cy="5877000"/>
            <a:chOff x="7431480" y="1011240"/>
            <a:chExt cx="1780920" cy="5877000"/>
          </a:xfrm>
        </p:grpSpPr>
        <p:grpSp>
          <p:nvGrpSpPr>
            <p:cNvPr id="186" name="Agrupar 19"/>
            <p:cNvGrpSpPr/>
            <p:nvPr/>
          </p:nvGrpSpPr>
          <p:grpSpPr>
            <a:xfrm>
              <a:off x="7431480" y="1011240"/>
              <a:ext cx="1780920" cy="5877000"/>
              <a:chOff x="7431480" y="1011240"/>
              <a:chExt cx="1780920" cy="5877000"/>
            </a:xfrm>
          </p:grpSpPr>
          <p:sp>
            <p:nvSpPr>
              <p:cNvPr id="187" name="Seta: Pentágono 20"/>
              <p:cNvSpPr/>
              <p:nvPr/>
            </p:nvSpPr>
            <p:spPr>
              <a:xfrm rot="5400000">
                <a:off x="5383080" y="3059280"/>
                <a:ext cx="5877000" cy="1780920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pt-B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88" name="CaixaDeTexto 21"/>
              <p:cNvSpPr/>
              <p:nvPr/>
            </p:nvSpPr>
            <p:spPr>
              <a:xfrm>
                <a:off x="7579440" y="2763720"/>
                <a:ext cx="1484280" cy="91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pt-BR" sz="5400" spc="-1" strike="noStrike">
                    <a:solidFill>
                      <a:schemeClr val="lt1"/>
                    </a:solidFill>
                    <a:latin typeface="Aptos"/>
                  </a:rPr>
                  <a:t>02</a:t>
                </a:r>
                <a:endParaRPr b="0" lang="pt-BR" sz="5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189" name="Conector reto 22"/>
              <p:cNvCxnSpPr/>
              <p:nvPr/>
            </p:nvCxnSpPr>
            <p:spPr>
              <a:xfrm flipH="1">
                <a:off x="7679160" y="3737520"/>
                <a:ext cx="1286280" cy="720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round/>
              </a:ln>
            </p:spPr>
          </p:cxnSp>
          <p:sp>
            <p:nvSpPr>
              <p:cNvPr id="190" name="CaixaDeTexto 24"/>
              <p:cNvSpPr/>
              <p:nvPr/>
            </p:nvSpPr>
            <p:spPr>
              <a:xfrm>
                <a:off x="7629480" y="3870000"/>
                <a:ext cx="1384560" cy="200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chemeClr val="lt1"/>
                    </a:solidFill>
                    <a:latin typeface="Aptos Display"/>
                  </a:rPr>
                  <a:t>Pessoas cujo buscam entrar no mercado de trabalho</a:t>
                </a:r>
                <a:endParaRPr b="0" lang="pt-BR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91" name="Fluxograma: Conector 35"/>
            <p:cNvSpPr/>
            <p:nvPr/>
          </p:nvSpPr>
          <p:spPr>
            <a:xfrm>
              <a:off x="7527240" y="1405080"/>
              <a:ext cx="1588680" cy="1065240"/>
            </a:xfrm>
            <a:prstGeom prst="flowChartConnector">
              <a:avLst/>
            </a:prstGeom>
            <a:blipFill rotWithShape="0">
              <a:blip r:embed="rId2"/>
              <a:srcRect/>
              <a:stretch/>
            </a:blip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192" name="Agrupar 8"/>
          <p:cNvGrpSpPr/>
          <p:nvPr/>
        </p:nvGrpSpPr>
        <p:grpSpPr>
          <a:xfrm>
            <a:off x="10199160" y="979200"/>
            <a:ext cx="1781280" cy="5877000"/>
            <a:chOff x="10199160" y="979200"/>
            <a:chExt cx="1781280" cy="5877000"/>
          </a:xfrm>
        </p:grpSpPr>
        <p:grpSp>
          <p:nvGrpSpPr>
            <p:cNvPr id="193" name="Agrupar 25"/>
            <p:cNvGrpSpPr/>
            <p:nvPr/>
          </p:nvGrpSpPr>
          <p:grpSpPr>
            <a:xfrm>
              <a:off x="10199160" y="979200"/>
              <a:ext cx="1781280" cy="5877000"/>
              <a:chOff x="10199160" y="979200"/>
              <a:chExt cx="1781280" cy="5877000"/>
            </a:xfrm>
          </p:grpSpPr>
          <p:sp>
            <p:nvSpPr>
              <p:cNvPr id="194" name="Seta: Pentágono 26"/>
              <p:cNvSpPr/>
              <p:nvPr/>
            </p:nvSpPr>
            <p:spPr>
              <a:xfrm rot="5400000">
                <a:off x="8151120" y="3026880"/>
                <a:ext cx="5877000" cy="1781280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pt-B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195" name="CaixaDeTexto 27"/>
              <p:cNvSpPr/>
              <p:nvPr/>
            </p:nvSpPr>
            <p:spPr>
              <a:xfrm>
                <a:off x="10346760" y="2604960"/>
                <a:ext cx="1484640" cy="91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pt-BR" sz="5400" spc="-1" strike="noStrike">
                    <a:solidFill>
                      <a:schemeClr val="lt1"/>
                    </a:solidFill>
                    <a:latin typeface="Aptos"/>
                  </a:rPr>
                  <a:t>03</a:t>
                </a:r>
                <a:endParaRPr b="0" lang="pt-BR" sz="5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196" name="Conector reto 28"/>
              <p:cNvCxnSpPr/>
              <p:nvPr/>
            </p:nvCxnSpPr>
            <p:spPr>
              <a:xfrm flipH="1">
                <a:off x="10446120" y="3578760"/>
                <a:ext cx="1287000" cy="720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round/>
              </a:ln>
            </p:spPr>
          </p:cxnSp>
          <p:sp>
            <p:nvSpPr>
              <p:cNvPr id="197" name="CaixaDeTexto 30"/>
              <p:cNvSpPr/>
              <p:nvPr/>
            </p:nvSpPr>
            <p:spPr>
              <a:xfrm>
                <a:off x="10396800" y="3700440"/>
                <a:ext cx="1384920" cy="2283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chemeClr val="lt1"/>
                    </a:solidFill>
                    <a:latin typeface="Aptos Display"/>
                  </a:rPr>
                  <a:t>Qualquer pessoa que busca se realocar no mercado de trabalho </a:t>
                </a:r>
                <a:endParaRPr b="0" lang="pt-BR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98" name="Fluxograma: Conector 36"/>
            <p:cNvSpPr/>
            <p:nvPr/>
          </p:nvSpPr>
          <p:spPr>
            <a:xfrm>
              <a:off x="10271880" y="1346040"/>
              <a:ext cx="1478520" cy="1039680"/>
            </a:xfrm>
            <a:prstGeom prst="flowChartConnector">
              <a:avLst/>
            </a:prstGeom>
            <a:blipFill rotWithShape="0">
              <a:blip r:embed="rId3"/>
              <a:srcRect/>
              <a:stretch/>
            </a:blip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99" name="Retângulo: Cantos Arredondados 6"/>
          <p:cNvSpPr/>
          <p:nvPr/>
        </p:nvSpPr>
        <p:spPr>
          <a:xfrm>
            <a:off x="-93240" y="1210320"/>
            <a:ext cx="1958400" cy="142560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200" name="Agrupar 10"/>
          <p:cNvGrpSpPr/>
          <p:nvPr/>
        </p:nvGrpSpPr>
        <p:grpSpPr>
          <a:xfrm>
            <a:off x="-798120" y="1185840"/>
            <a:ext cx="6339600" cy="2880000"/>
            <a:chOff x="-798120" y="1185840"/>
            <a:chExt cx="6339600" cy="2880000"/>
          </a:xfrm>
        </p:grpSpPr>
        <p:sp>
          <p:nvSpPr>
            <p:cNvPr id="201" name="CaixaDeTexto 5"/>
            <p:cNvSpPr/>
            <p:nvPr/>
          </p:nvSpPr>
          <p:spPr>
            <a:xfrm>
              <a:off x="-798120" y="1185840"/>
              <a:ext cx="4655160" cy="109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pt-BR" sz="6600" spc="-1" strike="noStrike">
                  <a:solidFill>
                    <a:schemeClr val="lt1"/>
                  </a:solidFill>
                  <a:latin typeface="Aptos Narrow"/>
                </a:rPr>
                <a:t>Nossos</a:t>
              </a:r>
              <a:endParaRPr b="0" lang="pt-BR" sz="6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2" name="CaixaDeTexto 37"/>
            <p:cNvSpPr/>
            <p:nvPr/>
          </p:nvSpPr>
          <p:spPr>
            <a:xfrm>
              <a:off x="-74160" y="2060280"/>
              <a:ext cx="4655160" cy="109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pt-BR" sz="6600" spc="-1" strike="noStrike">
                  <a:solidFill>
                    <a:srgbClr val="ffffff"/>
                  </a:solidFill>
                  <a:latin typeface="Aptos Narrow"/>
                </a:rPr>
                <a:t>Principais</a:t>
              </a:r>
              <a:endParaRPr b="0" lang="pt-BR" sz="6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3" name="CaixaDeTexto 38"/>
            <p:cNvSpPr/>
            <p:nvPr/>
          </p:nvSpPr>
          <p:spPr>
            <a:xfrm>
              <a:off x="886320" y="2970360"/>
              <a:ext cx="4655160" cy="109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pt-BR" sz="6600" spc="-1" strike="noStrike">
                  <a:solidFill>
                    <a:srgbClr val="ffffff"/>
                  </a:solidFill>
                  <a:latin typeface="Aptos Narrow"/>
                </a:rPr>
                <a:t>Clientes</a:t>
              </a:r>
              <a:endParaRPr b="0" lang="pt-BR" sz="6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4" name="CaixaDeTexto 1"/>
          <p:cNvSpPr/>
          <p:nvPr/>
        </p:nvSpPr>
        <p:spPr>
          <a:xfrm>
            <a:off x="3790080" y="-5361480"/>
            <a:ext cx="735480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Descrição do Produto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tângulo 19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6" name="Imagem 7" descr=""/>
          <p:cNvPicPr/>
          <p:nvPr/>
        </p:nvPicPr>
        <p:blipFill>
          <a:blip r:embed="rId1"/>
          <a:stretch/>
        </p:blipFill>
        <p:spPr>
          <a:xfrm>
            <a:off x="1994760" y="373680"/>
            <a:ext cx="7904880" cy="5205960"/>
          </a:xfrm>
          <a:prstGeom prst="rect">
            <a:avLst/>
          </a:prstGeom>
          <a:ln w="0">
            <a:noFill/>
          </a:ln>
        </p:spPr>
      </p:pic>
      <p:sp>
        <p:nvSpPr>
          <p:cNvPr id="207" name=""/>
          <p:cNvSpPr/>
          <p:nvPr/>
        </p:nvSpPr>
        <p:spPr>
          <a:xfrm>
            <a:off x="2700000" y="4975920"/>
            <a:ext cx="773964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aptos"/>
              </a:rPr>
              <a:t>Sistema de Inovação e Avanço Socioeconômico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advTm="1000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tângulo 3"/>
          <p:cNvSpPr/>
          <p:nvPr/>
        </p:nvSpPr>
        <p:spPr>
          <a:xfrm>
            <a:off x="-89280" y="0"/>
            <a:ext cx="4096080" cy="685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9" name="Retângulo 4"/>
          <p:cNvSpPr/>
          <p:nvPr/>
        </p:nvSpPr>
        <p:spPr>
          <a:xfrm>
            <a:off x="4007520" y="0"/>
            <a:ext cx="4203360" cy="6857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0" name="Retângulo 5"/>
          <p:cNvSpPr/>
          <p:nvPr/>
        </p:nvSpPr>
        <p:spPr>
          <a:xfrm>
            <a:off x="8211240" y="0"/>
            <a:ext cx="4096080" cy="68572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1" name="CaixaDeTexto 6"/>
          <p:cNvSpPr/>
          <p:nvPr/>
        </p:nvSpPr>
        <p:spPr>
          <a:xfrm>
            <a:off x="399240" y="2243160"/>
            <a:ext cx="31186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Objetivo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          </a:t>
            </a: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Geral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CaixaDeTexto 8"/>
          <p:cNvSpPr/>
          <p:nvPr/>
        </p:nvSpPr>
        <p:spPr>
          <a:xfrm>
            <a:off x="4366440" y="2251080"/>
            <a:ext cx="38440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Objetivo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      </a:t>
            </a: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Específico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aixaDeTexto 9"/>
          <p:cNvSpPr/>
          <p:nvPr/>
        </p:nvSpPr>
        <p:spPr>
          <a:xfrm>
            <a:off x="8570520" y="2377800"/>
            <a:ext cx="38440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Justificativa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aixaDeTexto 10"/>
          <p:cNvSpPr/>
          <p:nvPr/>
        </p:nvSpPr>
        <p:spPr>
          <a:xfrm>
            <a:off x="4032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01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CaixaDeTexto 11"/>
          <p:cNvSpPr/>
          <p:nvPr/>
        </p:nvSpPr>
        <p:spPr>
          <a:xfrm>
            <a:off x="4403520" y="108000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02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aixaDeTexto 12"/>
          <p:cNvSpPr/>
          <p:nvPr/>
        </p:nvSpPr>
        <p:spPr>
          <a:xfrm>
            <a:off x="852804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03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CaixaDeTexto 13"/>
          <p:cNvSpPr/>
          <p:nvPr/>
        </p:nvSpPr>
        <p:spPr>
          <a:xfrm>
            <a:off x="1519560" y="-104400"/>
            <a:ext cx="735480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Descrição do Produto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Imagem 14" descr=""/>
          <p:cNvPicPr/>
          <p:nvPr/>
        </p:nvPicPr>
        <p:blipFill>
          <a:blip r:embed="rId1"/>
          <a:stretch/>
        </p:blipFill>
        <p:spPr>
          <a:xfrm>
            <a:off x="10259640" y="0"/>
            <a:ext cx="2195640" cy="144576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tângulo 4"/>
          <p:cNvSpPr/>
          <p:nvPr/>
        </p:nvSpPr>
        <p:spPr>
          <a:xfrm>
            <a:off x="5990760" y="0"/>
            <a:ext cx="3197520" cy="6857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0" name="Retângulo 5"/>
          <p:cNvSpPr/>
          <p:nvPr/>
        </p:nvSpPr>
        <p:spPr>
          <a:xfrm>
            <a:off x="9156600" y="0"/>
            <a:ext cx="3150720" cy="68572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1" name="CaixaDeTexto 11"/>
          <p:cNvSpPr/>
          <p:nvPr/>
        </p:nvSpPr>
        <p:spPr>
          <a:xfrm>
            <a:off x="6796440" y="108000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02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CaixaDeTexto 12"/>
          <p:cNvSpPr/>
          <p:nvPr/>
        </p:nvSpPr>
        <p:spPr>
          <a:xfrm>
            <a:off x="993852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03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Retângulo 3"/>
          <p:cNvSpPr/>
          <p:nvPr/>
        </p:nvSpPr>
        <p:spPr>
          <a:xfrm>
            <a:off x="-89280" y="0"/>
            <a:ext cx="6116760" cy="685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4" name="CaixaDeTexto 6"/>
          <p:cNvSpPr/>
          <p:nvPr/>
        </p:nvSpPr>
        <p:spPr>
          <a:xfrm rot="21053400">
            <a:off x="1180080" y="1153800"/>
            <a:ext cx="319752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Objetivo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          </a:t>
            </a: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Geral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CaixaDeTexto 10"/>
          <p:cNvSpPr/>
          <p:nvPr/>
        </p:nvSpPr>
        <p:spPr>
          <a:xfrm rot="20520000">
            <a:off x="-12240" y="24840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01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CaixaDeTexto 13"/>
          <p:cNvSpPr/>
          <p:nvPr/>
        </p:nvSpPr>
        <p:spPr>
          <a:xfrm>
            <a:off x="-6480" y="2656080"/>
            <a:ext cx="5829840" cy="447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ee7821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ee7821"/>
                </a:solidFill>
                <a:latin typeface="Aptos"/>
              </a:rPr>
              <a:t>Facilitação</a:t>
            </a:r>
            <a:r>
              <a:rPr b="0" lang="pt-BR" sz="3200" spc="-1" strike="noStrike">
                <a:solidFill>
                  <a:schemeClr val="dk1"/>
                </a:solidFill>
                <a:latin typeface="Aptos"/>
              </a:rPr>
              <a:t> do recrutamento para candidatos e empresas.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ee7821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ee7821"/>
                </a:solidFill>
                <a:latin typeface="Aptos"/>
              </a:rPr>
              <a:t>Correspondência</a:t>
            </a:r>
            <a:r>
              <a:rPr b="0" lang="pt-BR" sz="3200" spc="-1" strike="noStrike">
                <a:solidFill>
                  <a:schemeClr val="dk1"/>
                </a:solidFill>
                <a:latin typeface="Aptos"/>
              </a:rPr>
              <a:t> de habilidades entre candidatos e empresas.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ee7821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ee7821"/>
                </a:solidFill>
                <a:latin typeface="Aptos"/>
              </a:rPr>
              <a:t>Avaliação objetiva</a:t>
            </a:r>
            <a:r>
              <a:rPr b="0" lang="pt-BR" sz="3200" spc="-1" strike="noStrike">
                <a:solidFill>
                  <a:schemeClr val="dk1"/>
                </a:solidFill>
                <a:latin typeface="Aptos"/>
              </a:rPr>
              <a:t> de habilidades e competências dos candidatos.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Imagem 9" descr=""/>
          <p:cNvPicPr/>
          <p:nvPr/>
        </p:nvPicPr>
        <p:blipFill>
          <a:blip r:embed="rId1"/>
          <a:stretch/>
        </p:blipFill>
        <p:spPr>
          <a:xfrm>
            <a:off x="10259640" y="0"/>
            <a:ext cx="2195640" cy="144576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tângulo 3"/>
          <p:cNvSpPr/>
          <p:nvPr/>
        </p:nvSpPr>
        <p:spPr>
          <a:xfrm>
            <a:off x="-89280" y="0"/>
            <a:ext cx="4096080" cy="685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9" name="Retângulo 4"/>
          <p:cNvSpPr/>
          <p:nvPr/>
        </p:nvSpPr>
        <p:spPr>
          <a:xfrm>
            <a:off x="4007520" y="0"/>
            <a:ext cx="4203360" cy="6857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0" name="Retângulo 5"/>
          <p:cNvSpPr/>
          <p:nvPr/>
        </p:nvSpPr>
        <p:spPr>
          <a:xfrm>
            <a:off x="8211240" y="0"/>
            <a:ext cx="4096080" cy="68572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1" name="CaixaDeTexto 6"/>
          <p:cNvSpPr/>
          <p:nvPr/>
        </p:nvSpPr>
        <p:spPr>
          <a:xfrm>
            <a:off x="399240" y="2243160"/>
            <a:ext cx="31186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Objetivo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          </a:t>
            </a: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Geral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CaixaDeTexto 8"/>
          <p:cNvSpPr/>
          <p:nvPr/>
        </p:nvSpPr>
        <p:spPr>
          <a:xfrm>
            <a:off x="4366440" y="2251080"/>
            <a:ext cx="38440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Objetivo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      </a:t>
            </a: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Específico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CaixaDeTexto 9"/>
          <p:cNvSpPr/>
          <p:nvPr/>
        </p:nvSpPr>
        <p:spPr>
          <a:xfrm>
            <a:off x="8570520" y="2377800"/>
            <a:ext cx="38440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Justificativa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aixaDeTexto 10"/>
          <p:cNvSpPr/>
          <p:nvPr/>
        </p:nvSpPr>
        <p:spPr>
          <a:xfrm>
            <a:off x="4032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01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aixaDeTexto 11"/>
          <p:cNvSpPr/>
          <p:nvPr/>
        </p:nvSpPr>
        <p:spPr>
          <a:xfrm>
            <a:off x="4403520" y="108000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02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CaixaDeTexto 12"/>
          <p:cNvSpPr/>
          <p:nvPr/>
        </p:nvSpPr>
        <p:spPr>
          <a:xfrm>
            <a:off x="852804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03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CaixaDeTexto 13"/>
          <p:cNvSpPr/>
          <p:nvPr/>
        </p:nvSpPr>
        <p:spPr>
          <a:xfrm>
            <a:off x="1519560" y="-104400"/>
            <a:ext cx="735480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Descrição do Produto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Imagem 14" descr=""/>
          <p:cNvPicPr/>
          <p:nvPr/>
        </p:nvPicPr>
        <p:blipFill>
          <a:blip r:embed="rId1"/>
          <a:stretch/>
        </p:blipFill>
        <p:spPr>
          <a:xfrm>
            <a:off x="10259640" y="0"/>
            <a:ext cx="2195640" cy="1445760"/>
          </a:xfrm>
          <a:prstGeom prst="rect">
            <a:avLst/>
          </a:prstGeom>
          <a:ln w="0">
            <a:noFill/>
          </a:ln>
        </p:spPr>
      </p:pic>
    </p:spTree>
  </p:cSld>
  <p:transition advTm="0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tângulo 4"/>
          <p:cNvSpPr/>
          <p:nvPr/>
        </p:nvSpPr>
        <p:spPr>
          <a:xfrm>
            <a:off x="3108960" y="0"/>
            <a:ext cx="6079680" cy="6857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0" name="Retângulo 5"/>
          <p:cNvSpPr/>
          <p:nvPr/>
        </p:nvSpPr>
        <p:spPr>
          <a:xfrm>
            <a:off x="9156600" y="0"/>
            <a:ext cx="3150720" cy="68572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1" name="CaixaDeTexto 12"/>
          <p:cNvSpPr/>
          <p:nvPr/>
        </p:nvSpPr>
        <p:spPr>
          <a:xfrm>
            <a:off x="993852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03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Retângulo 3"/>
          <p:cNvSpPr/>
          <p:nvPr/>
        </p:nvSpPr>
        <p:spPr>
          <a:xfrm>
            <a:off x="-89280" y="0"/>
            <a:ext cx="3197880" cy="685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3" name="CaixaDeTexto 13"/>
          <p:cNvSpPr/>
          <p:nvPr/>
        </p:nvSpPr>
        <p:spPr>
          <a:xfrm>
            <a:off x="3621240" y="2972160"/>
            <a:ext cx="5829840" cy="350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ee7821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ee7821"/>
                </a:solidFill>
                <a:latin typeface="Aptos"/>
              </a:rPr>
              <a:t>Simplificação </a:t>
            </a:r>
            <a:r>
              <a:rPr b="0" lang="pt-BR" sz="3200" spc="-1" strike="noStrike">
                <a:solidFill>
                  <a:srgbClr val="0d0d0d"/>
                </a:solidFill>
                <a:latin typeface="Aptos"/>
              </a:rPr>
              <a:t>do cadastro para vagas desejadas.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ee7821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ee7821"/>
                </a:solidFill>
                <a:latin typeface="Aptos"/>
              </a:rPr>
              <a:t>Testes imparciais </a:t>
            </a:r>
            <a:r>
              <a:rPr b="0" lang="pt-BR" sz="3200" spc="-1" strike="noStrike">
                <a:solidFill>
                  <a:srgbClr val="0d0d0d"/>
                </a:solidFill>
                <a:latin typeface="Aptos"/>
              </a:rPr>
              <a:t>para avaliação dos candidatos.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ee7821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ee7821"/>
                </a:solidFill>
                <a:latin typeface="Aptos"/>
              </a:rPr>
              <a:t>Redução da burocracia</a:t>
            </a:r>
            <a:r>
              <a:rPr b="0" lang="pt-BR" sz="3200" spc="-1" strike="noStrike">
                <a:solidFill>
                  <a:srgbClr val="0d0d0d"/>
                </a:solidFill>
                <a:latin typeface="Aptos"/>
              </a:rPr>
              <a:t> e agilidade no processo de candidatura.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aixaDeTexto 1"/>
          <p:cNvSpPr/>
          <p:nvPr/>
        </p:nvSpPr>
        <p:spPr>
          <a:xfrm>
            <a:off x="71604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01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CaixaDeTexto 2"/>
          <p:cNvSpPr/>
          <p:nvPr/>
        </p:nvSpPr>
        <p:spPr>
          <a:xfrm rot="20520000">
            <a:off x="3339720" y="24840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02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aixaDeTexto 7"/>
          <p:cNvSpPr/>
          <p:nvPr/>
        </p:nvSpPr>
        <p:spPr>
          <a:xfrm rot="21053400">
            <a:off x="4518720" y="1138680"/>
            <a:ext cx="33886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Objetivo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   </a:t>
            </a: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Específico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Imagem 9" descr=""/>
          <p:cNvPicPr/>
          <p:nvPr/>
        </p:nvPicPr>
        <p:blipFill>
          <a:blip r:embed="rId1"/>
          <a:stretch/>
        </p:blipFill>
        <p:spPr>
          <a:xfrm>
            <a:off x="10259640" y="0"/>
            <a:ext cx="2195640" cy="144576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ângulo 3"/>
          <p:cNvSpPr/>
          <p:nvPr/>
        </p:nvSpPr>
        <p:spPr>
          <a:xfrm>
            <a:off x="-89280" y="0"/>
            <a:ext cx="4096080" cy="685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9" name="Retângulo 4"/>
          <p:cNvSpPr/>
          <p:nvPr/>
        </p:nvSpPr>
        <p:spPr>
          <a:xfrm>
            <a:off x="4007520" y="0"/>
            <a:ext cx="4203360" cy="6857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0" name="Retângulo 5"/>
          <p:cNvSpPr/>
          <p:nvPr/>
        </p:nvSpPr>
        <p:spPr>
          <a:xfrm>
            <a:off x="8211240" y="0"/>
            <a:ext cx="4096080" cy="68572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1" name="CaixaDeTexto 6"/>
          <p:cNvSpPr/>
          <p:nvPr/>
        </p:nvSpPr>
        <p:spPr>
          <a:xfrm>
            <a:off x="399240" y="2243160"/>
            <a:ext cx="31186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Objetivo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          </a:t>
            </a: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Geral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CaixaDeTexto 8"/>
          <p:cNvSpPr/>
          <p:nvPr/>
        </p:nvSpPr>
        <p:spPr>
          <a:xfrm>
            <a:off x="4366440" y="2251080"/>
            <a:ext cx="38440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Objetivo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      </a:t>
            </a: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Específico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aixaDeTexto 9"/>
          <p:cNvSpPr/>
          <p:nvPr/>
        </p:nvSpPr>
        <p:spPr>
          <a:xfrm>
            <a:off x="8570520" y="2377800"/>
            <a:ext cx="38440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Justificativa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aixaDeTexto 10"/>
          <p:cNvSpPr/>
          <p:nvPr/>
        </p:nvSpPr>
        <p:spPr>
          <a:xfrm>
            <a:off x="4032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01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aixaDeTexto 11"/>
          <p:cNvSpPr/>
          <p:nvPr/>
        </p:nvSpPr>
        <p:spPr>
          <a:xfrm>
            <a:off x="4403520" y="108000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02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aixaDeTexto 12"/>
          <p:cNvSpPr/>
          <p:nvPr/>
        </p:nvSpPr>
        <p:spPr>
          <a:xfrm>
            <a:off x="852804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03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aixaDeTexto 13"/>
          <p:cNvSpPr/>
          <p:nvPr/>
        </p:nvSpPr>
        <p:spPr>
          <a:xfrm>
            <a:off x="1519560" y="-104400"/>
            <a:ext cx="735480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Descrição do Produto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Imagem 14" descr=""/>
          <p:cNvPicPr/>
          <p:nvPr/>
        </p:nvPicPr>
        <p:blipFill>
          <a:blip r:embed="rId1"/>
          <a:stretch/>
        </p:blipFill>
        <p:spPr>
          <a:xfrm>
            <a:off x="10259640" y="0"/>
            <a:ext cx="2195640" cy="1445760"/>
          </a:xfrm>
          <a:prstGeom prst="rect">
            <a:avLst/>
          </a:prstGeom>
          <a:ln w="0">
            <a:noFill/>
          </a:ln>
        </p:spPr>
      </p:pic>
    </p:spTree>
  </p:cSld>
  <p:transition advTm="0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tângulo 2"/>
          <p:cNvSpPr/>
          <p:nvPr/>
        </p:nvSpPr>
        <p:spPr>
          <a:xfrm>
            <a:off x="-133200" y="-7050600"/>
            <a:ext cx="12324600" cy="681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" name="Elipse 3"/>
          <p:cNvSpPr/>
          <p:nvPr/>
        </p:nvSpPr>
        <p:spPr>
          <a:xfrm>
            <a:off x="556200" y="3181320"/>
            <a:ext cx="2133000" cy="1928520"/>
          </a:xfrm>
          <a:prstGeom prst="ellipse">
            <a:avLst/>
          </a:prstGeom>
          <a:noFill/>
          <a:ln w="69850">
            <a:solidFill>
              <a:srgbClr val="32549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" name="Arco 5"/>
          <p:cNvSpPr/>
          <p:nvPr/>
        </p:nvSpPr>
        <p:spPr>
          <a:xfrm>
            <a:off x="562680" y="3175920"/>
            <a:ext cx="2109960" cy="1845360"/>
          </a:xfrm>
          <a:prstGeom prst="arc">
            <a:avLst>
              <a:gd name="adj1" fmla="val 10605749"/>
              <a:gd name="adj2" fmla="val 0"/>
            </a:avLst>
          </a:prstGeom>
          <a:noFill/>
          <a:ln cap="rnd"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Elipse 6"/>
          <p:cNvSpPr/>
          <p:nvPr/>
        </p:nvSpPr>
        <p:spPr>
          <a:xfrm>
            <a:off x="1371600" y="2958120"/>
            <a:ext cx="502560" cy="4456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lt1"/>
                </a:solidFill>
                <a:latin typeface="Calibri"/>
              </a:rPr>
              <a:t>1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8" name="Agrupar 10"/>
          <p:cNvGrpSpPr/>
          <p:nvPr/>
        </p:nvGrpSpPr>
        <p:grpSpPr>
          <a:xfrm>
            <a:off x="1066320" y="3681720"/>
            <a:ext cx="1112760" cy="928080"/>
            <a:chOff x="1066320" y="3681720"/>
            <a:chExt cx="1112760" cy="928080"/>
          </a:xfrm>
        </p:grpSpPr>
        <p:sp>
          <p:nvSpPr>
            <p:cNvPr id="59" name="Elipse 7"/>
            <p:cNvSpPr/>
            <p:nvPr/>
          </p:nvSpPr>
          <p:spPr>
            <a:xfrm>
              <a:off x="1066320" y="3681720"/>
              <a:ext cx="1112760" cy="9280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60" name="Gráfico 9" descr="Banco de dados"/>
            <p:cNvPicPr/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/>
          </p:blipFill>
          <p:spPr>
            <a:xfrm>
              <a:off x="1287720" y="3827520"/>
              <a:ext cx="669960" cy="636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1" name="CaixaDeTexto 11"/>
          <p:cNvSpPr/>
          <p:nvPr/>
        </p:nvSpPr>
        <p:spPr>
          <a:xfrm>
            <a:off x="254520" y="5229720"/>
            <a:ext cx="2292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 Black"/>
              </a:rPr>
              <a:t> </a:t>
            </a:r>
            <a:r>
              <a:rPr b="1" lang="pt-BR" sz="1800" spc="-1" strike="noStrike">
                <a:solidFill>
                  <a:schemeClr val="dk1"/>
                </a:solidFill>
                <a:latin typeface="Aptos Black"/>
              </a:rPr>
              <a:t>DAVI BRITO JR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pt-BR" sz="1400" spc="-1" strike="noStrike">
                <a:solidFill>
                  <a:schemeClr val="dk1"/>
                </a:solidFill>
                <a:latin typeface="Aptos Display"/>
              </a:rPr>
              <a:t>Desenvolvedor Back-End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Elipse 66"/>
          <p:cNvSpPr/>
          <p:nvPr/>
        </p:nvSpPr>
        <p:spPr>
          <a:xfrm>
            <a:off x="2683440" y="3132000"/>
            <a:ext cx="2133000" cy="1928520"/>
          </a:xfrm>
          <a:prstGeom prst="ellipse">
            <a:avLst/>
          </a:prstGeom>
          <a:noFill/>
          <a:ln w="69850">
            <a:solidFill>
              <a:srgbClr val="32549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3" name="Arco 67"/>
          <p:cNvSpPr/>
          <p:nvPr/>
        </p:nvSpPr>
        <p:spPr>
          <a:xfrm>
            <a:off x="2682720" y="3189240"/>
            <a:ext cx="2133720" cy="1877040"/>
          </a:xfrm>
          <a:prstGeom prst="arc">
            <a:avLst>
              <a:gd name="adj1" fmla="val 21446927"/>
              <a:gd name="adj2" fmla="val 10772966"/>
            </a:avLst>
          </a:prstGeom>
          <a:noFill/>
          <a:ln cap="rnd"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Elipse 68"/>
          <p:cNvSpPr/>
          <p:nvPr/>
        </p:nvSpPr>
        <p:spPr>
          <a:xfrm>
            <a:off x="3498480" y="2909160"/>
            <a:ext cx="502560" cy="4456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lt1"/>
                </a:solidFill>
                <a:latin typeface="Calibri"/>
              </a:rPr>
              <a:t>2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65" name="Agrupar 69"/>
          <p:cNvGrpSpPr/>
          <p:nvPr/>
        </p:nvGrpSpPr>
        <p:grpSpPr>
          <a:xfrm>
            <a:off x="3193560" y="3632400"/>
            <a:ext cx="1112760" cy="928080"/>
            <a:chOff x="3193560" y="3632400"/>
            <a:chExt cx="1112760" cy="928080"/>
          </a:xfrm>
        </p:grpSpPr>
        <p:sp>
          <p:nvSpPr>
            <p:cNvPr id="66" name="Elipse 70"/>
            <p:cNvSpPr/>
            <p:nvPr/>
          </p:nvSpPr>
          <p:spPr>
            <a:xfrm>
              <a:off x="3193560" y="3632400"/>
              <a:ext cx="1112760" cy="9280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67" name="Gráfico 71" descr="Banco de dados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3414600" y="3778200"/>
              <a:ext cx="669960" cy="636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8" name="CaixaDeTexto 72"/>
          <p:cNvSpPr/>
          <p:nvPr/>
        </p:nvSpPr>
        <p:spPr>
          <a:xfrm>
            <a:off x="2510280" y="5239800"/>
            <a:ext cx="22928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 Black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ptos Black"/>
              </a:rPr>
              <a:t> </a:t>
            </a:r>
            <a:r>
              <a:rPr b="1" lang="pt-BR" sz="1800" spc="-1" strike="noStrike">
                <a:solidFill>
                  <a:srgbClr val="000000"/>
                </a:solidFill>
                <a:latin typeface="Aptos Black"/>
              </a:rPr>
              <a:t>ERIC PENERES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ptos Display"/>
              </a:rPr>
              <a:t>Desenvolvedor Back-End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Elipse 73"/>
          <p:cNvSpPr/>
          <p:nvPr/>
        </p:nvSpPr>
        <p:spPr>
          <a:xfrm>
            <a:off x="4826880" y="3071160"/>
            <a:ext cx="2133000" cy="1928520"/>
          </a:xfrm>
          <a:prstGeom prst="ellipse">
            <a:avLst/>
          </a:prstGeom>
          <a:noFill/>
          <a:ln w="69850">
            <a:solidFill>
              <a:srgbClr val="32549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" name="Arco 74"/>
          <p:cNvSpPr/>
          <p:nvPr/>
        </p:nvSpPr>
        <p:spPr>
          <a:xfrm>
            <a:off x="4815720" y="3089520"/>
            <a:ext cx="2126880" cy="1738080"/>
          </a:xfrm>
          <a:prstGeom prst="arc">
            <a:avLst>
              <a:gd name="adj1" fmla="val 10528124"/>
              <a:gd name="adj2" fmla="val 0"/>
            </a:avLst>
          </a:prstGeom>
          <a:noFill/>
          <a:ln cap="rnd"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Elipse 75"/>
          <p:cNvSpPr/>
          <p:nvPr/>
        </p:nvSpPr>
        <p:spPr>
          <a:xfrm>
            <a:off x="5641920" y="2847960"/>
            <a:ext cx="502560" cy="4456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lt1"/>
                </a:solidFill>
                <a:latin typeface="Calibri"/>
              </a:rPr>
              <a:t>3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72" name="Agrupar 76"/>
          <p:cNvGrpSpPr/>
          <p:nvPr/>
        </p:nvGrpSpPr>
        <p:grpSpPr>
          <a:xfrm>
            <a:off x="5337000" y="3571560"/>
            <a:ext cx="1112760" cy="928080"/>
            <a:chOff x="5337000" y="3571560"/>
            <a:chExt cx="1112760" cy="928080"/>
          </a:xfrm>
        </p:grpSpPr>
        <p:sp>
          <p:nvSpPr>
            <p:cNvPr id="73" name="Elipse 77"/>
            <p:cNvSpPr/>
            <p:nvPr/>
          </p:nvSpPr>
          <p:spPr>
            <a:xfrm>
              <a:off x="5337000" y="3571560"/>
              <a:ext cx="1112760" cy="9280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74" name="Gráfico 78" descr="Web design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5574960" y="3717360"/>
              <a:ext cx="636480" cy="636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5" name="CaixaDeTexto 79"/>
          <p:cNvSpPr/>
          <p:nvPr/>
        </p:nvSpPr>
        <p:spPr>
          <a:xfrm>
            <a:off x="4735800" y="5207400"/>
            <a:ext cx="2409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ptos Black"/>
              </a:rPr>
              <a:t> </a:t>
            </a:r>
            <a:r>
              <a:rPr b="1" lang="pt-BR" sz="1800" spc="-1" strike="noStrike">
                <a:solidFill>
                  <a:srgbClr val="000000"/>
                </a:solidFill>
                <a:latin typeface="Aptos Black"/>
              </a:rPr>
              <a:t>JEFFERSON M.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ptos Display"/>
              </a:rPr>
              <a:t>Desenvolvedor Front-End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Elipse 80"/>
          <p:cNvSpPr/>
          <p:nvPr/>
        </p:nvSpPr>
        <p:spPr>
          <a:xfrm>
            <a:off x="6942240" y="2994120"/>
            <a:ext cx="2133000" cy="1928520"/>
          </a:xfrm>
          <a:prstGeom prst="ellipse">
            <a:avLst/>
          </a:prstGeom>
          <a:noFill/>
          <a:ln w="69850">
            <a:solidFill>
              <a:srgbClr val="32549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" name="Arco 81"/>
          <p:cNvSpPr/>
          <p:nvPr/>
        </p:nvSpPr>
        <p:spPr>
          <a:xfrm>
            <a:off x="6948720" y="3071160"/>
            <a:ext cx="2119680" cy="1839240"/>
          </a:xfrm>
          <a:prstGeom prst="arc">
            <a:avLst>
              <a:gd name="adj1" fmla="val 123916"/>
              <a:gd name="adj2" fmla="val 10815175"/>
            </a:avLst>
          </a:prstGeom>
          <a:noFill/>
          <a:ln cap="rnd"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Elipse 82"/>
          <p:cNvSpPr/>
          <p:nvPr/>
        </p:nvSpPr>
        <p:spPr>
          <a:xfrm>
            <a:off x="7801920" y="2824920"/>
            <a:ext cx="502560" cy="4456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lt1"/>
                </a:solidFill>
                <a:latin typeface="Calibri"/>
              </a:rPr>
              <a:t>4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79" name="Agrupar 83"/>
          <p:cNvGrpSpPr/>
          <p:nvPr/>
        </p:nvGrpSpPr>
        <p:grpSpPr>
          <a:xfrm>
            <a:off x="7496640" y="3548520"/>
            <a:ext cx="1112760" cy="928080"/>
            <a:chOff x="7496640" y="3548520"/>
            <a:chExt cx="1112760" cy="928080"/>
          </a:xfrm>
        </p:grpSpPr>
        <p:sp>
          <p:nvSpPr>
            <p:cNvPr id="80" name="Elipse 84"/>
            <p:cNvSpPr/>
            <p:nvPr/>
          </p:nvSpPr>
          <p:spPr>
            <a:xfrm>
              <a:off x="7496640" y="3548520"/>
              <a:ext cx="1112760" cy="9280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81" name="Gráfico 85" descr="Web design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7734960" y="3693960"/>
              <a:ext cx="636480" cy="636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2" name="CaixaDeTexto 86"/>
          <p:cNvSpPr/>
          <p:nvPr/>
        </p:nvSpPr>
        <p:spPr>
          <a:xfrm>
            <a:off x="7115040" y="5204160"/>
            <a:ext cx="239328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 Black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ptos Black"/>
              </a:rPr>
              <a:t> </a:t>
            </a:r>
            <a:r>
              <a:rPr b="1" lang="pt-BR" sz="1800" spc="-1" strike="noStrike">
                <a:solidFill>
                  <a:srgbClr val="000000"/>
                </a:solidFill>
                <a:latin typeface="Aptos Black"/>
              </a:rPr>
              <a:t>PEDRO BORGES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ptos Display"/>
              </a:rPr>
              <a:t>Desenvolvedor Front-End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Elipse 87"/>
          <p:cNvSpPr/>
          <p:nvPr/>
        </p:nvSpPr>
        <p:spPr>
          <a:xfrm>
            <a:off x="9058680" y="2982240"/>
            <a:ext cx="2187720" cy="1934280"/>
          </a:xfrm>
          <a:prstGeom prst="ellipse">
            <a:avLst/>
          </a:prstGeom>
          <a:noFill/>
          <a:ln w="69850">
            <a:solidFill>
              <a:srgbClr val="32549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" name="Arco 88"/>
          <p:cNvSpPr/>
          <p:nvPr/>
        </p:nvSpPr>
        <p:spPr>
          <a:xfrm>
            <a:off x="9058680" y="2982240"/>
            <a:ext cx="2187720" cy="1839240"/>
          </a:xfrm>
          <a:prstGeom prst="arc">
            <a:avLst>
              <a:gd name="adj1" fmla="val 10377114"/>
              <a:gd name="adj2" fmla="val 0"/>
            </a:avLst>
          </a:prstGeom>
          <a:noFill/>
          <a:ln cap="rnd"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5" name="Elipse 89"/>
          <p:cNvSpPr/>
          <p:nvPr/>
        </p:nvSpPr>
        <p:spPr>
          <a:xfrm>
            <a:off x="9929160" y="2764440"/>
            <a:ext cx="502560" cy="4456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lt1"/>
                </a:solidFill>
                <a:latin typeface="Calibri"/>
              </a:rPr>
              <a:t>5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6" name="Agrupar 90"/>
          <p:cNvGrpSpPr/>
          <p:nvPr/>
        </p:nvGrpSpPr>
        <p:grpSpPr>
          <a:xfrm>
            <a:off x="9623880" y="3488040"/>
            <a:ext cx="1112760" cy="928080"/>
            <a:chOff x="9623880" y="3488040"/>
            <a:chExt cx="1112760" cy="928080"/>
          </a:xfrm>
        </p:grpSpPr>
        <p:sp>
          <p:nvSpPr>
            <p:cNvPr id="87" name="Elipse 91"/>
            <p:cNvSpPr/>
            <p:nvPr/>
          </p:nvSpPr>
          <p:spPr>
            <a:xfrm>
              <a:off x="9623880" y="3488040"/>
              <a:ext cx="1112760" cy="9280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88" name="Gráfico 92" descr="Banco de dados"/>
            <p:cNvPicPr/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9845280" y="3633840"/>
              <a:ext cx="669960" cy="636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9" name="CaixaDeTexto 93"/>
          <p:cNvSpPr/>
          <p:nvPr/>
        </p:nvSpPr>
        <p:spPr>
          <a:xfrm>
            <a:off x="9206640" y="5155200"/>
            <a:ext cx="2618280" cy="7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 Black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ptos Black"/>
              </a:rPr>
              <a:t> </a:t>
            </a:r>
            <a:r>
              <a:rPr b="1" lang="pt-BR" sz="1800" spc="-1" strike="noStrike">
                <a:solidFill>
                  <a:srgbClr val="000000"/>
                </a:solidFill>
                <a:latin typeface="Aptos Black"/>
              </a:rPr>
              <a:t>WESLEY SILVA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ptos Black"/>
              </a:rPr>
              <a:t>   </a:t>
            </a:r>
            <a:r>
              <a:rPr b="0" lang="pt-BR" sz="1400" spc="-1" strike="noStrike">
                <a:solidFill>
                  <a:srgbClr val="000000"/>
                </a:solidFill>
                <a:latin typeface="Aptos Narrow"/>
              </a:rPr>
              <a:t>Desenvolvedor Back-End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aixaDeTexto 1"/>
          <p:cNvSpPr/>
          <p:nvPr/>
        </p:nvSpPr>
        <p:spPr>
          <a:xfrm>
            <a:off x="1614960" y="1488240"/>
            <a:ext cx="7443360" cy="9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5400" spc="-1" strike="noStrike">
                <a:solidFill>
                  <a:srgbClr val="c55a11"/>
                </a:solidFill>
                <a:latin typeface="Aptos Display"/>
              </a:rPr>
              <a:t>INTEGRANTES</a:t>
            </a:r>
            <a:endParaRPr b="0" lang="pt-BR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aixaDeTexto 38"/>
          <p:cNvSpPr/>
          <p:nvPr/>
        </p:nvSpPr>
        <p:spPr>
          <a:xfrm>
            <a:off x="771840" y="155520"/>
            <a:ext cx="10053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3200" spc="-1" strike="noStrike">
                <a:solidFill>
                  <a:srgbClr val="c55a11"/>
                </a:solidFill>
                <a:latin typeface="Aptos Display"/>
              </a:rPr>
              <a:t>Desenvolvimento de Software Multiplataforma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CaixaDeTexto 39"/>
          <p:cNvSpPr/>
          <p:nvPr/>
        </p:nvSpPr>
        <p:spPr>
          <a:xfrm>
            <a:off x="691200" y="606960"/>
            <a:ext cx="1005372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3200" spc="-1" strike="noStrike">
                <a:solidFill>
                  <a:srgbClr val="c55a11"/>
                </a:solidFill>
                <a:latin typeface="Aptos Display"/>
              </a:rPr>
              <a:t>Fatec</a:t>
            </a:r>
            <a:r>
              <a:rPr b="0" lang="pt-BR" sz="3600" spc="-1" strike="noStrike">
                <a:solidFill>
                  <a:srgbClr val="c55a11"/>
                </a:solidFill>
                <a:latin typeface="Aptos Display"/>
              </a:rPr>
              <a:t> </a:t>
            </a:r>
            <a:r>
              <a:rPr b="0" lang="pt-BR" sz="3200" spc="-1" strike="noStrike">
                <a:solidFill>
                  <a:srgbClr val="c55a11"/>
                </a:solidFill>
                <a:latin typeface="Aptos Display"/>
              </a:rPr>
              <a:t>Zona Sul- Dom Paulo Evaristo Arns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23" presetSubtype="28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4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23" presetSubtype="28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nodeType="withEffect" fill="hold" presetClass="entr" presetID="4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4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4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8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4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8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4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7" dur="25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tângulo 4"/>
          <p:cNvSpPr/>
          <p:nvPr/>
        </p:nvSpPr>
        <p:spPr>
          <a:xfrm>
            <a:off x="3108960" y="0"/>
            <a:ext cx="3199680" cy="6857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0" name="Retângulo 5"/>
          <p:cNvSpPr/>
          <p:nvPr/>
        </p:nvSpPr>
        <p:spPr>
          <a:xfrm>
            <a:off x="6309360" y="0"/>
            <a:ext cx="5997960" cy="68572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1" name="Retângulo 3"/>
          <p:cNvSpPr/>
          <p:nvPr/>
        </p:nvSpPr>
        <p:spPr>
          <a:xfrm>
            <a:off x="-89280" y="0"/>
            <a:ext cx="3197880" cy="685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2" name="CaixaDeTexto 13"/>
          <p:cNvSpPr/>
          <p:nvPr/>
        </p:nvSpPr>
        <p:spPr>
          <a:xfrm>
            <a:off x="6459480" y="2016000"/>
            <a:ext cx="5829840" cy="447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ee7821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ee7821"/>
                </a:solidFill>
                <a:latin typeface="Aptos"/>
              </a:rPr>
              <a:t>Experiência diária</a:t>
            </a:r>
            <a:r>
              <a:rPr b="0" lang="pt-BR" sz="3200" spc="-1" strike="noStrike">
                <a:solidFill>
                  <a:srgbClr val="0d0d0d"/>
                </a:solidFill>
                <a:latin typeface="Aptos"/>
              </a:rPr>
              <a:t> com burocracia em sites de emprego.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ee7821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ee7821"/>
                </a:solidFill>
                <a:latin typeface="Aptos"/>
              </a:rPr>
              <a:t>Reconhecimento da </a:t>
            </a:r>
            <a:r>
              <a:rPr b="0" lang="pt-BR" sz="3200" spc="-1" strike="noStrike">
                <a:solidFill>
                  <a:srgbClr val="0d0d0d"/>
                </a:solidFill>
                <a:latin typeface="Aptos"/>
              </a:rPr>
              <a:t>necessidade de otimização do processo.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ee7821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ee7821"/>
                </a:solidFill>
                <a:latin typeface="Aptos"/>
              </a:rPr>
              <a:t>Busca por uma experiência </a:t>
            </a:r>
            <a:r>
              <a:rPr b="0" lang="pt-BR" sz="3200" spc="-1" strike="noStrike">
                <a:solidFill>
                  <a:srgbClr val="0d0d0d"/>
                </a:solidFill>
                <a:latin typeface="Aptos"/>
              </a:rPr>
              <a:t>mais satisfatória para os usuários.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aixaDeTexto 1"/>
          <p:cNvSpPr/>
          <p:nvPr/>
        </p:nvSpPr>
        <p:spPr>
          <a:xfrm>
            <a:off x="71604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01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aixaDeTexto 2"/>
          <p:cNvSpPr/>
          <p:nvPr/>
        </p:nvSpPr>
        <p:spPr>
          <a:xfrm rot="20520000">
            <a:off x="6641640" y="24840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03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aixaDeTexto 7"/>
          <p:cNvSpPr/>
          <p:nvPr/>
        </p:nvSpPr>
        <p:spPr>
          <a:xfrm rot="21053400">
            <a:off x="7561440" y="1034280"/>
            <a:ext cx="33886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Justificativa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aixaDeTexto 6"/>
          <p:cNvSpPr/>
          <p:nvPr/>
        </p:nvSpPr>
        <p:spPr>
          <a:xfrm>
            <a:off x="391536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02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Imagem 9" descr=""/>
          <p:cNvPicPr/>
          <p:nvPr/>
        </p:nvPicPr>
        <p:blipFill>
          <a:blip r:embed="rId1"/>
          <a:stretch/>
        </p:blipFill>
        <p:spPr>
          <a:xfrm>
            <a:off x="10259640" y="0"/>
            <a:ext cx="2195640" cy="144576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tângulo 3"/>
          <p:cNvSpPr/>
          <p:nvPr/>
        </p:nvSpPr>
        <p:spPr>
          <a:xfrm>
            <a:off x="-89280" y="0"/>
            <a:ext cx="4096080" cy="685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9" name="Retângulo 4"/>
          <p:cNvSpPr/>
          <p:nvPr/>
        </p:nvSpPr>
        <p:spPr>
          <a:xfrm>
            <a:off x="4007520" y="0"/>
            <a:ext cx="4203360" cy="6857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0" name="Retângulo 5"/>
          <p:cNvSpPr/>
          <p:nvPr/>
        </p:nvSpPr>
        <p:spPr>
          <a:xfrm>
            <a:off x="8211240" y="0"/>
            <a:ext cx="4096080" cy="68572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1" name="CaixaDeTexto 6"/>
          <p:cNvSpPr/>
          <p:nvPr/>
        </p:nvSpPr>
        <p:spPr>
          <a:xfrm>
            <a:off x="399240" y="2243160"/>
            <a:ext cx="31186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Objetivo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          </a:t>
            </a: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Geral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aixaDeTexto 8"/>
          <p:cNvSpPr/>
          <p:nvPr/>
        </p:nvSpPr>
        <p:spPr>
          <a:xfrm>
            <a:off x="4366440" y="2251080"/>
            <a:ext cx="38440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Objetivo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      </a:t>
            </a: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Específico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aixaDeTexto 9"/>
          <p:cNvSpPr/>
          <p:nvPr/>
        </p:nvSpPr>
        <p:spPr>
          <a:xfrm>
            <a:off x="8570520" y="2377800"/>
            <a:ext cx="38440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800" spc="-1" strike="noStrike">
                <a:solidFill>
                  <a:srgbClr val="c55a11"/>
                </a:solidFill>
                <a:latin typeface="Aptos"/>
              </a:rPr>
              <a:t>Justificativa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aixaDeTexto 10"/>
          <p:cNvSpPr/>
          <p:nvPr/>
        </p:nvSpPr>
        <p:spPr>
          <a:xfrm>
            <a:off x="4032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01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aixaDeTexto 11"/>
          <p:cNvSpPr/>
          <p:nvPr/>
        </p:nvSpPr>
        <p:spPr>
          <a:xfrm>
            <a:off x="4403520" y="108000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02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CaixaDeTexto 12"/>
          <p:cNvSpPr/>
          <p:nvPr/>
        </p:nvSpPr>
        <p:spPr>
          <a:xfrm>
            <a:off x="8528040" y="1181880"/>
            <a:ext cx="15868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800" spc="-1" strike="noStrike">
                <a:solidFill>
                  <a:srgbClr val="c55a11"/>
                </a:solidFill>
                <a:latin typeface="Aptos Black"/>
              </a:rPr>
              <a:t>03</a:t>
            </a:r>
            <a:endParaRPr b="0" lang="pt-BR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aixaDeTexto 13"/>
          <p:cNvSpPr/>
          <p:nvPr/>
        </p:nvSpPr>
        <p:spPr>
          <a:xfrm>
            <a:off x="1519560" y="-104400"/>
            <a:ext cx="735480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Descrição do Produto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8" name="Imagem 14" descr=""/>
          <p:cNvPicPr/>
          <p:nvPr/>
        </p:nvPicPr>
        <p:blipFill>
          <a:blip r:embed="rId1"/>
          <a:stretch/>
        </p:blipFill>
        <p:spPr>
          <a:xfrm>
            <a:off x="10259640" y="0"/>
            <a:ext cx="2195640" cy="1445760"/>
          </a:xfrm>
          <a:prstGeom prst="rect">
            <a:avLst/>
          </a:prstGeom>
          <a:ln w="0">
            <a:noFill/>
          </a:ln>
        </p:spPr>
      </p:pic>
    </p:spTree>
  </p:cSld>
  <p:transition advTm="0"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Elipse 152"/>
          <p:cNvSpPr/>
          <p:nvPr/>
        </p:nvSpPr>
        <p:spPr>
          <a:xfrm>
            <a:off x="3746880" y="3711960"/>
            <a:ext cx="218880" cy="217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0" name="Elipse 153"/>
          <p:cNvSpPr/>
          <p:nvPr/>
        </p:nvSpPr>
        <p:spPr>
          <a:xfrm>
            <a:off x="3780360" y="2747520"/>
            <a:ext cx="218880" cy="217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1" name="Elipse 158"/>
          <p:cNvSpPr/>
          <p:nvPr/>
        </p:nvSpPr>
        <p:spPr>
          <a:xfrm>
            <a:off x="6754680" y="4809600"/>
            <a:ext cx="218880" cy="217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2" name="Elipse 160"/>
          <p:cNvSpPr/>
          <p:nvPr/>
        </p:nvSpPr>
        <p:spPr>
          <a:xfrm>
            <a:off x="9228240" y="3912840"/>
            <a:ext cx="1175040" cy="1099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3" name="Elipse 171"/>
          <p:cNvSpPr/>
          <p:nvPr/>
        </p:nvSpPr>
        <p:spPr>
          <a:xfrm>
            <a:off x="7374960" y="2533680"/>
            <a:ext cx="218880" cy="217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4" name="CaixaDeTexto 1"/>
          <p:cNvSpPr/>
          <p:nvPr/>
        </p:nvSpPr>
        <p:spPr>
          <a:xfrm>
            <a:off x="858960" y="88920"/>
            <a:ext cx="8076600" cy="21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600" spc="-1" strike="noStrike">
                <a:solidFill>
                  <a:srgbClr val="c55a11"/>
                </a:solidFill>
                <a:latin typeface="Aptos Narrow"/>
              </a:rPr>
              <a:t>Tecnologias Utilizadas: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Imagem 4"/>
          <p:cNvSpPr/>
          <p:nvPr/>
        </p:nvSpPr>
        <p:spPr>
          <a:xfrm>
            <a:off x="4000320" y="1977840"/>
            <a:ext cx="3797640" cy="3467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advTm="0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Elipse 152"/>
          <p:cNvSpPr/>
          <p:nvPr/>
        </p:nvSpPr>
        <p:spPr>
          <a:xfrm>
            <a:off x="3746880" y="3711960"/>
            <a:ext cx="218880" cy="217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7" name="Elipse 153"/>
          <p:cNvSpPr/>
          <p:nvPr/>
        </p:nvSpPr>
        <p:spPr>
          <a:xfrm>
            <a:off x="3780360" y="2747520"/>
            <a:ext cx="218880" cy="217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8" name="Elipse 158"/>
          <p:cNvSpPr/>
          <p:nvPr/>
        </p:nvSpPr>
        <p:spPr>
          <a:xfrm>
            <a:off x="6754680" y="4809600"/>
            <a:ext cx="218880" cy="217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9" name="Elipse 160"/>
          <p:cNvSpPr/>
          <p:nvPr/>
        </p:nvSpPr>
        <p:spPr>
          <a:xfrm>
            <a:off x="9228240" y="3912840"/>
            <a:ext cx="1175040" cy="1099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0" name="Elipse 171"/>
          <p:cNvSpPr/>
          <p:nvPr/>
        </p:nvSpPr>
        <p:spPr>
          <a:xfrm>
            <a:off x="7374960" y="2533680"/>
            <a:ext cx="218880" cy="217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1" name="CaixaDeTexto 1"/>
          <p:cNvSpPr/>
          <p:nvPr/>
        </p:nvSpPr>
        <p:spPr>
          <a:xfrm>
            <a:off x="141840" y="-5522400"/>
            <a:ext cx="8076600" cy="21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600" spc="-1" strike="noStrike">
                <a:solidFill>
                  <a:srgbClr val="c55a11"/>
                </a:solidFill>
                <a:latin typeface="Aptos Narrow"/>
              </a:rPr>
              <a:t>Tecnologias Utilizadas: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Imagem 4"/>
          <p:cNvSpPr/>
          <p:nvPr/>
        </p:nvSpPr>
        <p:spPr>
          <a:xfrm>
            <a:off x="4000320" y="1977840"/>
            <a:ext cx="3797640" cy="3467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Arco 2"/>
          <p:cNvSpPr/>
          <p:nvPr/>
        </p:nvSpPr>
        <p:spPr>
          <a:xfrm>
            <a:off x="3653280" y="1516680"/>
            <a:ext cx="4491360" cy="4379040"/>
          </a:xfrm>
          <a:prstGeom prst="arc">
            <a:avLst>
              <a:gd name="adj1" fmla="val 7858397"/>
              <a:gd name="adj2" fmla="val 11501422"/>
            </a:avLst>
          </a:prstGeom>
          <a:noFill/>
          <a:ln w="1333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4" name="Arco 3"/>
          <p:cNvSpPr/>
          <p:nvPr/>
        </p:nvSpPr>
        <p:spPr>
          <a:xfrm>
            <a:off x="3653280" y="1516680"/>
            <a:ext cx="4491360" cy="4379040"/>
          </a:xfrm>
          <a:prstGeom prst="arc">
            <a:avLst>
              <a:gd name="adj1" fmla="val 3206329"/>
              <a:gd name="adj2" fmla="val 7683056"/>
            </a:avLst>
          </a:prstGeom>
          <a:noFill/>
          <a:ln w="1333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5" name="Arco 5"/>
          <p:cNvSpPr/>
          <p:nvPr/>
        </p:nvSpPr>
        <p:spPr>
          <a:xfrm>
            <a:off x="3653280" y="1516680"/>
            <a:ext cx="4491360" cy="4379040"/>
          </a:xfrm>
          <a:prstGeom prst="arc">
            <a:avLst>
              <a:gd name="adj1" fmla="val 21267645"/>
              <a:gd name="adj2" fmla="val 2738491"/>
            </a:avLst>
          </a:prstGeom>
          <a:noFill/>
          <a:ln w="1333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6" name="Arco 6"/>
          <p:cNvSpPr/>
          <p:nvPr/>
        </p:nvSpPr>
        <p:spPr>
          <a:xfrm>
            <a:off x="3653280" y="1516680"/>
            <a:ext cx="4491360" cy="4379040"/>
          </a:xfrm>
          <a:prstGeom prst="arc">
            <a:avLst>
              <a:gd name="adj1" fmla="val 11705185"/>
              <a:gd name="adj2" fmla="val 14441613"/>
            </a:avLst>
          </a:prstGeom>
          <a:noFill/>
          <a:ln w="1333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7" name="Arco 7"/>
          <p:cNvSpPr/>
          <p:nvPr/>
        </p:nvSpPr>
        <p:spPr>
          <a:xfrm>
            <a:off x="3653280" y="1516680"/>
            <a:ext cx="4491360" cy="4379040"/>
          </a:xfrm>
          <a:prstGeom prst="arc">
            <a:avLst>
              <a:gd name="adj1" fmla="val 14591799"/>
              <a:gd name="adj2" fmla="val 18389717"/>
            </a:avLst>
          </a:prstGeom>
          <a:noFill/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8" name="Arco 8"/>
          <p:cNvSpPr/>
          <p:nvPr/>
        </p:nvSpPr>
        <p:spPr>
          <a:xfrm>
            <a:off x="3679920" y="1516680"/>
            <a:ext cx="4491360" cy="4379040"/>
          </a:xfrm>
          <a:prstGeom prst="arc">
            <a:avLst>
              <a:gd name="adj1" fmla="val 18630569"/>
              <a:gd name="adj2" fmla="val 20922263"/>
            </a:avLst>
          </a:prstGeom>
          <a:noFill/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9" name="Elipse 9"/>
          <p:cNvSpPr/>
          <p:nvPr/>
        </p:nvSpPr>
        <p:spPr>
          <a:xfrm>
            <a:off x="1958760" y="4204800"/>
            <a:ext cx="1008360" cy="942120"/>
          </a:xfrm>
          <a:prstGeom prst="ellipse">
            <a:avLst/>
          </a:prstGeom>
          <a:solidFill>
            <a:srgbClr val="0070c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0" name="Elipse 10"/>
          <p:cNvSpPr/>
          <p:nvPr/>
        </p:nvSpPr>
        <p:spPr>
          <a:xfrm>
            <a:off x="2469960" y="1045080"/>
            <a:ext cx="1008360" cy="942120"/>
          </a:xfrm>
          <a:prstGeom prst="ellipse">
            <a:avLst/>
          </a:prstGeom>
          <a:solidFill>
            <a:srgbClr val="c55a1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1" name="Elipse 11"/>
          <p:cNvSpPr/>
          <p:nvPr/>
        </p:nvSpPr>
        <p:spPr>
          <a:xfrm>
            <a:off x="5421600" y="88920"/>
            <a:ext cx="1008360" cy="942120"/>
          </a:xfrm>
          <a:prstGeom prst="ellipse">
            <a:avLst/>
          </a:prstGeom>
          <a:solidFill>
            <a:srgbClr val="c0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2" name="Elipse 12"/>
          <p:cNvSpPr/>
          <p:nvPr/>
        </p:nvSpPr>
        <p:spPr>
          <a:xfrm>
            <a:off x="8713080" y="1212120"/>
            <a:ext cx="1008360" cy="942120"/>
          </a:xfrm>
          <a:prstGeom prst="ellipse">
            <a:avLst/>
          </a:prstGeom>
          <a:solidFill>
            <a:srgbClr val="00b05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3" name="Elipse 13"/>
          <p:cNvSpPr/>
          <p:nvPr/>
        </p:nvSpPr>
        <p:spPr>
          <a:xfrm>
            <a:off x="8723880" y="4238280"/>
            <a:ext cx="1008360" cy="942120"/>
          </a:xfrm>
          <a:prstGeom prst="ellipse">
            <a:avLst/>
          </a:prstGeom>
          <a:solidFill>
            <a:srgbClr val="7d2da9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4" name="Elipse 14"/>
          <p:cNvSpPr/>
          <p:nvPr/>
        </p:nvSpPr>
        <p:spPr>
          <a:xfrm>
            <a:off x="7334640" y="5865480"/>
            <a:ext cx="1008360" cy="942120"/>
          </a:xfrm>
          <a:prstGeom prst="ellipse">
            <a:avLst/>
          </a:prstGeom>
          <a:solidFill>
            <a:srgbClr val="ffdf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05" name="Imagem 16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2045520" y="4277160"/>
            <a:ext cx="809640" cy="809640"/>
          </a:xfrm>
          <a:prstGeom prst="rect">
            <a:avLst/>
          </a:prstGeom>
          <a:ln w="0">
            <a:noFill/>
          </a:ln>
        </p:spPr>
      </p:pic>
      <p:pic>
        <p:nvPicPr>
          <p:cNvPr id="306" name="Imagem 17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2642760" y="1170000"/>
            <a:ext cx="708480" cy="708480"/>
          </a:xfrm>
          <a:prstGeom prst="rect">
            <a:avLst/>
          </a:prstGeom>
          <a:ln w="0">
            <a:noFill/>
          </a:ln>
        </p:spPr>
      </p:pic>
      <p:pic>
        <p:nvPicPr>
          <p:cNvPr id="307" name="Imagem 18" descr="Logotipo&#10;&#10;Descrição gerada automaticamente"/>
          <p:cNvPicPr/>
          <p:nvPr/>
        </p:nvPicPr>
        <p:blipFill>
          <a:blip r:embed="rId4"/>
          <a:stretch/>
        </p:blipFill>
        <p:spPr>
          <a:xfrm>
            <a:off x="7484760" y="5980320"/>
            <a:ext cx="670680" cy="670680"/>
          </a:xfrm>
          <a:prstGeom prst="rect">
            <a:avLst/>
          </a:prstGeom>
          <a:ln w="0">
            <a:noFill/>
          </a:ln>
        </p:spPr>
      </p:pic>
      <p:pic>
        <p:nvPicPr>
          <p:cNvPr id="308" name="Imagem 19" descr="Logotipo&#10;&#10;Descrição gerada automaticamente"/>
          <p:cNvPicPr/>
          <p:nvPr/>
        </p:nvPicPr>
        <p:blipFill>
          <a:blip r:embed="rId5"/>
          <a:stretch/>
        </p:blipFill>
        <p:spPr>
          <a:xfrm>
            <a:off x="8826840" y="4300920"/>
            <a:ext cx="846000" cy="846000"/>
          </a:xfrm>
          <a:prstGeom prst="rect">
            <a:avLst/>
          </a:prstGeom>
          <a:ln w="0">
            <a:noFill/>
          </a:ln>
        </p:spPr>
      </p:pic>
      <p:pic>
        <p:nvPicPr>
          <p:cNvPr id="309" name="Imagem 20" descr="Ícone&#10;&#10;Descrição gerada automaticamente"/>
          <p:cNvPicPr/>
          <p:nvPr/>
        </p:nvPicPr>
        <p:blipFill>
          <a:blip r:embed="rId6"/>
          <a:stretch/>
        </p:blipFill>
        <p:spPr>
          <a:xfrm>
            <a:off x="8845560" y="1304640"/>
            <a:ext cx="743400" cy="743400"/>
          </a:xfrm>
          <a:prstGeom prst="rect">
            <a:avLst/>
          </a:prstGeom>
          <a:ln w="0">
            <a:noFill/>
          </a:ln>
        </p:spPr>
      </p:pic>
      <p:pic>
        <p:nvPicPr>
          <p:cNvPr id="310" name="Imagem 21" descr="Ícone&#10;&#10;Descrição gerada automaticamente"/>
          <p:cNvPicPr/>
          <p:nvPr/>
        </p:nvPicPr>
        <p:blipFill>
          <a:blip r:embed="rId7"/>
          <a:stretch/>
        </p:blipFill>
        <p:spPr>
          <a:xfrm>
            <a:off x="5613840" y="261720"/>
            <a:ext cx="643320" cy="643320"/>
          </a:xfrm>
          <a:prstGeom prst="rect">
            <a:avLst/>
          </a:prstGeom>
          <a:ln w="0">
            <a:noFill/>
          </a:ln>
        </p:spPr>
      </p:pic>
      <p:cxnSp>
        <p:nvCxnSpPr>
          <p:cNvPr id="311" name="Conector reto 23"/>
          <p:cNvCxnSpPr/>
          <p:nvPr/>
        </p:nvCxnSpPr>
        <p:spPr>
          <a:xfrm flipV="1">
            <a:off x="3033720" y="4511160"/>
            <a:ext cx="619920" cy="146160"/>
          </a:xfrm>
          <a:prstGeom prst="straightConnector1">
            <a:avLst/>
          </a:prstGeom>
          <a:ln w="69850">
            <a:solidFill>
              <a:srgbClr val="4472c4"/>
            </a:solidFill>
            <a:round/>
          </a:ln>
        </p:spPr>
      </p:cxnSp>
      <p:cxnSp>
        <p:nvCxnSpPr>
          <p:cNvPr id="312" name="Conector reto 25"/>
          <p:cNvCxnSpPr/>
          <p:nvPr/>
        </p:nvCxnSpPr>
        <p:spPr>
          <a:xfrm>
            <a:off x="3439080" y="1878840"/>
            <a:ext cx="598320" cy="448920"/>
          </a:xfrm>
          <a:prstGeom prst="straightConnector1">
            <a:avLst/>
          </a:prstGeom>
          <a:ln w="69850">
            <a:solidFill>
              <a:srgbClr val="c55a11"/>
            </a:solidFill>
            <a:round/>
          </a:ln>
        </p:spPr>
      </p:cxnSp>
      <p:cxnSp>
        <p:nvCxnSpPr>
          <p:cNvPr id="313" name="Conector reto 33"/>
          <p:cNvCxnSpPr/>
          <p:nvPr/>
        </p:nvCxnSpPr>
        <p:spPr>
          <a:xfrm>
            <a:off x="5961240" y="1042920"/>
            <a:ext cx="720" cy="386640"/>
          </a:xfrm>
          <a:prstGeom prst="straightConnector1">
            <a:avLst/>
          </a:prstGeom>
          <a:ln w="69850">
            <a:solidFill>
              <a:srgbClr val="c00000"/>
            </a:solidFill>
            <a:round/>
          </a:ln>
        </p:spPr>
      </p:cxnSp>
      <p:cxnSp>
        <p:nvCxnSpPr>
          <p:cNvPr id="314" name="Conector reto 35"/>
          <p:cNvCxnSpPr/>
          <p:nvPr/>
        </p:nvCxnSpPr>
        <p:spPr>
          <a:xfrm flipV="1">
            <a:off x="8018280" y="2103120"/>
            <a:ext cx="695160" cy="430920"/>
          </a:xfrm>
          <a:prstGeom prst="straightConnector1">
            <a:avLst/>
          </a:prstGeom>
          <a:ln w="69850">
            <a:solidFill>
              <a:srgbClr val="00b050"/>
            </a:solidFill>
            <a:round/>
          </a:ln>
        </p:spPr>
      </p:cxnSp>
      <p:cxnSp>
        <p:nvCxnSpPr>
          <p:cNvPr id="315" name="Conector reto 38"/>
          <p:cNvCxnSpPr/>
          <p:nvPr/>
        </p:nvCxnSpPr>
        <p:spPr>
          <a:xfrm>
            <a:off x="8187480" y="4462560"/>
            <a:ext cx="441720" cy="155160"/>
          </a:xfrm>
          <a:prstGeom prst="straightConnector1">
            <a:avLst/>
          </a:prstGeom>
          <a:ln w="69850">
            <a:solidFill>
              <a:srgbClr val="7d2da9"/>
            </a:solidFill>
            <a:round/>
          </a:ln>
        </p:spPr>
      </p:cxnSp>
      <p:cxnSp>
        <p:nvCxnSpPr>
          <p:cNvPr id="316" name="Conector reto 42"/>
          <p:cNvCxnSpPr/>
          <p:nvPr/>
        </p:nvCxnSpPr>
        <p:spPr>
          <a:xfrm>
            <a:off x="7147440" y="5623560"/>
            <a:ext cx="338040" cy="284040"/>
          </a:xfrm>
          <a:prstGeom prst="straightConnector1">
            <a:avLst/>
          </a:prstGeom>
          <a:ln w="69850">
            <a:solidFill>
              <a:srgbClr val="ffdf00"/>
            </a:solidFill>
            <a:round/>
          </a:ln>
        </p:spPr>
      </p:cxnSp>
    </p:spTree>
  </p:cSld>
  <p:transition spd="slow">
    <p:fade/>
  </p:transition>
  <p:timing>
    <p:tnLst>
      <p:par>
        <p:cTn id="98" dur="indefinite" restart="never" nodeType="tmRoot">
          <p:childTnLst>
            <p:seq>
              <p:cTn id="99" dur="indefinite" nodeType="mainSeq"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4" dur="1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"/>
                            </p:stCondLst>
                            <p:childTnLst>
                              <p:par>
                                <p:cTn id="10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8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"/>
                            </p:stCondLst>
                            <p:childTnLst>
                              <p:par>
                                <p:cTn id="11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2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"/>
                            </p:stCondLst>
                            <p:childTnLst>
                              <p:par>
                                <p:cTn id="114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16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"/>
                            </p:stCondLst>
                            <p:childTnLst>
                              <p:par>
                                <p:cTn id="118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20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24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"/>
                            </p:stCondLst>
                            <p:childTnLst>
                              <p:par>
                                <p:cTn id="12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" dur="1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1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0" dur="1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00"/>
                            </p:stCondLst>
                            <p:childTnLst>
                              <p:par>
                                <p:cTn id="13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4" dur="1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" dur="1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6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"/>
                            </p:stCondLst>
                            <p:childTnLst>
                              <p:par>
                                <p:cTn id="13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1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1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2" dur="1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00"/>
                            </p:stCondLst>
                            <p:childTnLst>
                              <p:par>
                                <p:cTn id="14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" dur="1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" dur="1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8" dur="1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2" dur="1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1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4" dur="1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100"/>
                            </p:stCondLst>
                            <p:childTnLst>
                              <p:par>
                                <p:cTn id="15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8" dur="1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" dur="1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0" dur="1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00"/>
                            </p:stCondLst>
                            <p:childTnLst>
                              <p:par>
                                <p:cTn id="16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400"/>
                            </p:stCondLst>
                            <p:childTnLst>
                              <p:par>
                                <p:cTn id="16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" dur="1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"/>
                            </p:stCondLst>
                            <p:childTnLst>
                              <p:par>
                                <p:cTn id="17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9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700"/>
                            </p:stCondLst>
                            <p:childTnLst>
                              <p:par>
                                <p:cTn id="18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"/>
                            </p:stCondLst>
                            <p:childTnLst>
                              <p:par>
                                <p:cTn id="18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00"/>
                            </p:stCondLst>
                            <p:childTnLst>
                              <p:par>
                                <p:cTn id="19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100"/>
                            </p:stCondLst>
                            <p:childTnLst>
                              <p:par>
                                <p:cTn id="19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200"/>
                            </p:stCondLst>
                            <p:childTnLst>
                              <p:par>
                                <p:cTn id="19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aixaDeTexto 1"/>
          <p:cNvSpPr/>
          <p:nvPr/>
        </p:nvSpPr>
        <p:spPr>
          <a:xfrm>
            <a:off x="858960" y="88920"/>
            <a:ext cx="113320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400" spc="-1" strike="noStrike">
                <a:solidFill>
                  <a:srgbClr val="c55a11"/>
                </a:solidFill>
                <a:latin typeface="Aptos Narrow"/>
              </a:rPr>
              <a:t>Entregas</a:t>
            </a:r>
            <a:endParaRPr b="0" lang="pt-BR" sz="5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8" name="Conector reto 14"/>
          <p:cNvCxnSpPr/>
          <p:nvPr/>
        </p:nvCxnSpPr>
        <p:spPr>
          <a:xfrm>
            <a:off x="5345640" y="12439080"/>
            <a:ext cx="720" cy="1695960"/>
          </a:xfrm>
          <a:prstGeom prst="straightConnector1">
            <a:avLst/>
          </a:prstGeom>
          <a:ln w="57150">
            <a:solidFill>
              <a:srgbClr val="ffffff"/>
            </a:solidFill>
            <a:round/>
          </a:ln>
        </p:spPr>
      </p:cxnSp>
      <p:cxnSp>
        <p:nvCxnSpPr>
          <p:cNvPr id="319" name="Conector reto 15"/>
          <p:cNvCxnSpPr/>
          <p:nvPr/>
        </p:nvCxnSpPr>
        <p:spPr>
          <a:xfrm>
            <a:off x="215640" y="3429000"/>
            <a:ext cx="11710080" cy="720"/>
          </a:xfrm>
          <a:prstGeom prst="straightConnector1">
            <a:avLst/>
          </a:prstGeom>
          <a:ln w="76200">
            <a:solidFill>
              <a:srgbClr val="0d0d0d"/>
            </a:solidFill>
            <a:round/>
          </a:ln>
        </p:spPr>
      </p:cxnSp>
      <p:sp>
        <p:nvSpPr>
          <p:cNvPr id="320" name="Elipse 2"/>
          <p:cNvSpPr/>
          <p:nvPr/>
        </p:nvSpPr>
        <p:spPr>
          <a:xfrm>
            <a:off x="-5400" y="3227040"/>
            <a:ext cx="442080" cy="4035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1" name="Elipse 3"/>
          <p:cNvSpPr/>
          <p:nvPr/>
        </p:nvSpPr>
        <p:spPr>
          <a:xfrm>
            <a:off x="11703960" y="3227040"/>
            <a:ext cx="442080" cy="4035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2" name="Elipse 4"/>
          <p:cNvSpPr/>
          <p:nvPr/>
        </p:nvSpPr>
        <p:spPr>
          <a:xfrm>
            <a:off x="858960" y="3228120"/>
            <a:ext cx="442080" cy="403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3" name="Elipse 5"/>
          <p:cNvSpPr/>
          <p:nvPr/>
        </p:nvSpPr>
        <p:spPr>
          <a:xfrm>
            <a:off x="1860480" y="3228120"/>
            <a:ext cx="442080" cy="403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4" name="Elipse 6"/>
          <p:cNvSpPr/>
          <p:nvPr/>
        </p:nvSpPr>
        <p:spPr>
          <a:xfrm>
            <a:off x="2861640" y="3228120"/>
            <a:ext cx="442080" cy="403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5" name="Elipse 7"/>
          <p:cNvSpPr/>
          <p:nvPr/>
        </p:nvSpPr>
        <p:spPr>
          <a:xfrm>
            <a:off x="3862800" y="3228120"/>
            <a:ext cx="442080" cy="40356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6" name="Elipse 8"/>
          <p:cNvSpPr/>
          <p:nvPr/>
        </p:nvSpPr>
        <p:spPr>
          <a:xfrm>
            <a:off x="4864320" y="3228120"/>
            <a:ext cx="442080" cy="40356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7" name="Elipse 9"/>
          <p:cNvSpPr/>
          <p:nvPr/>
        </p:nvSpPr>
        <p:spPr>
          <a:xfrm>
            <a:off x="5865480" y="3228120"/>
            <a:ext cx="442080" cy="40356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8" name="Elipse 10"/>
          <p:cNvSpPr/>
          <p:nvPr/>
        </p:nvSpPr>
        <p:spPr>
          <a:xfrm>
            <a:off x="6866640" y="3228120"/>
            <a:ext cx="442080" cy="40356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9" name="Elipse 11"/>
          <p:cNvSpPr/>
          <p:nvPr/>
        </p:nvSpPr>
        <p:spPr>
          <a:xfrm>
            <a:off x="7867800" y="3228120"/>
            <a:ext cx="442080" cy="403560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0" name="Elipse 12"/>
          <p:cNvSpPr/>
          <p:nvPr/>
        </p:nvSpPr>
        <p:spPr>
          <a:xfrm>
            <a:off x="8869320" y="3228120"/>
            <a:ext cx="442080" cy="403560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1" name="Elipse 13"/>
          <p:cNvSpPr/>
          <p:nvPr/>
        </p:nvSpPr>
        <p:spPr>
          <a:xfrm>
            <a:off x="9870480" y="3228120"/>
            <a:ext cx="442080" cy="403560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2" name="Elipse 16"/>
          <p:cNvSpPr/>
          <p:nvPr/>
        </p:nvSpPr>
        <p:spPr>
          <a:xfrm>
            <a:off x="10871640" y="3228120"/>
            <a:ext cx="442080" cy="403560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3" name="Círculo: Vazio 17"/>
          <p:cNvSpPr/>
          <p:nvPr/>
        </p:nvSpPr>
        <p:spPr>
          <a:xfrm>
            <a:off x="878040" y="1503720"/>
            <a:ext cx="403920" cy="43560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4" name="Círculo: Vazio 18"/>
          <p:cNvSpPr/>
          <p:nvPr/>
        </p:nvSpPr>
        <p:spPr>
          <a:xfrm>
            <a:off x="1879560" y="4771800"/>
            <a:ext cx="403920" cy="43560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5" name="Círculo: Vazio 19"/>
          <p:cNvSpPr/>
          <p:nvPr/>
        </p:nvSpPr>
        <p:spPr>
          <a:xfrm>
            <a:off x="2880720" y="2039760"/>
            <a:ext cx="403920" cy="43560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6" name="Círculo: Vazio 20"/>
          <p:cNvSpPr/>
          <p:nvPr/>
        </p:nvSpPr>
        <p:spPr>
          <a:xfrm>
            <a:off x="3900960" y="4553640"/>
            <a:ext cx="403920" cy="43560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7" name="Círculo: Vazio 21"/>
          <p:cNvSpPr/>
          <p:nvPr/>
        </p:nvSpPr>
        <p:spPr>
          <a:xfrm>
            <a:off x="4902120" y="1289160"/>
            <a:ext cx="403920" cy="43560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8" name="Círculo: Vazio 22"/>
          <p:cNvSpPr/>
          <p:nvPr/>
        </p:nvSpPr>
        <p:spPr>
          <a:xfrm>
            <a:off x="5865480" y="1952280"/>
            <a:ext cx="403920" cy="43560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9" name="Círculo: Vazio 23"/>
          <p:cNvSpPr/>
          <p:nvPr/>
        </p:nvSpPr>
        <p:spPr>
          <a:xfrm>
            <a:off x="6885720" y="4989960"/>
            <a:ext cx="403920" cy="43560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0" name="Círculo: Vazio 24"/>
          <p:cNvSpPr/>
          <p:nvPr/>
        </p:nvSpPr>
        <p:spPr>
          <a:xfrm>
            <a:off x="7886880" y="4117320"/>
            <a:ext cx="403920" cy="43560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1" name="Círculo: Vazio 25"/>
          <p:cNvSpPr/>
          <p:nvPr/>
        </p:nvSpPr>
        <p:spPr>
          <a:xfrm>
            <a:off x="8888400" y="4771800"/>
            <a:ext cx="403920" cy="43560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2" name="Círculo: Vazio 26"/>
          <p:cNvSpPr/>
          <p:nvPr/>
        </p:nvSpPr>
        <p:spPr>
          <a:xfrm>
            <a:off x="9870480" y="2053440"/>
            <a:ext cx="403920" cy="43560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3" name="Círculo: Vazio 27"/>
          <p:cNvSpPr/>
          <p:nvPr/>
        </p:nvSpPr>
        <p:spPr>
          <a:xfrm>
            <a:off x="10909080" y="1289520"/>
            <a:ext cx="403920" cy="43560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344" name="Conector reto 29"/>
          <p:cNvCxnSpPr>
            <a:stCxn id="322" idx="0"/>
            <a:endCxn id="333" idx="1"/>
          </p:cNvCxnSpPr>
          <p:nvPr/>
        </p:nvCxnSpPr>
        <p:spPr>
          <a:xfrm flipV="1">
            <a:off x="1080360" y="1939680"/>
            <a:ext cx="720" cy="1289160"/>
          </a:xfrm>
          <a:prstGeom prst="straightConnector1">
            <a:avLst/>
          </a:prstGeom>
          <a:ln w="38100">
            <a:solidFill>
              <a:srgbClr val="0070c0"/>
            </a:solidFill>
            <a:round/>
          </a:ln>
        </p:spPr>
      </p:cxnSp>
      <p:cxnSp>
        <p:nvCxnSpPr>
          <p:cNvPr id="345" name="Conector reto 31"/>
          <p:cNvCxnSpPr>
            <a:stCxn id="334" idx="0"/>
            <a:endCxn id="323" idx="4"/>
          </p:cNvCxnSpPr>
          <p:nvPr/>
        </p:nvCxnSpPr>
        <p:spPr>
          <a:xfrm flipV="1">
            <a:off x="2081520" y="3632040"/>
            <a:ext cx="1080" cy="1140480"/>
          </a:xfrm>
          <a:prstGeom prst="straightConnector1">
            <a:avLst/>
          </a:prstGeom>
          <a:ln w="38100">
            <a:solidFill>
              <a:srgbClr val="4472c4"/>
            </a:solidFill>
            <a:round/>
          </a:ln>
        </p:spPr>
      </p:cxnSp>
      <p:cxnSp>
        <p:nvCxnSpPr>
          <p:cNvPr id="346" name="Conector reto 33"/>
          <p:cNvCxnSpPr>
            <a:stCxn id="324" idx="0"/>
            <a:endCxn id="335" idx="1"/>
          </p:cNvCxnSpPr>
          <p:nvPr/>
        </p:nvCxnSpPr>
        <p:spPr>
          <a:xfrm flipH="1" flipV="1">
            <a:off x="3082680" y="2476080"/>
            <a:ext cx="1080" cy="752760"/>
          </a:xfrm>
          <a:prstGeom prst="straightConnector1">
            <a:avLst/>
          </a:prstGeom>
          <a:ln w="38100">
            <a:solidFill>
              <a:srgbClr val="4472c4"/>
            </a:solidFill>
            <a:round/>
          </a:ln>
        </p:spPr>
      </p:cxnSp>
      <p:cxnSp>
        <p:nvCxnSpPr>
          <p:cNvPr id="347" name="Conector reto 35"/>
          <p:cNvCxnSpPr>
            <a:stCxn id="336" idx="0"/>
            <a:endCxn id="325" idx="4"/>
          </p:cNvCxnSpPr>
          <p:nvPr/>
        </p:nvCxnSpPr>
        <p:spPr>
          <a:xfrm flipH="1" flipV="1">
            <a:off x="4084200" y="3632040"/>
            <a:ext cx="19440" cy="922320"/>
          </a:xfrm>
          <a:prstGeom prst="straightConnector1">
            <a:avLst/>
          </a:prstGeom>
          <a:ln w="38100">
            <a:solidFill>
              <a:srgbClr val="ee7821"/>
            </a:solidFill>
            <a:round/>
          </a:ln>
        </p:spPr>
      </p:cxnSp>
      <p:cxnSp>
        <p:nvCxnSpPr>
          <p:cNvPr id="348" name="Conector reto 37"/>
          <p:cNvCxnSpPr>
            <a:stCxn id="326" idx="0"/>
            <a:endCxn id="337" idx="1"/>
          </p:cNvCxnSpPr>
          <p:nvPr/>
        </p:nvCxnSpPr>
        <p:spPr>
          <a:xfrm flipV="1">
            <a:off x="5085720" y="1725480"/>
            <a:ext cx="19440" cy="1503360"/>
          </a:xfrm>
          <a:prstGeom prst="straightConnector1">
            <a:avLst/>
          </a:prstGeom>
          <a:ln w="38100">
            <a:solidFill>
              <a:srgbClr val="c55a11"/>
            </a:solidFill>
            <a:round/>
          </a:ln>
        </p:spPr>
      </p:cxnSp>
      <p:cxnSp>
        <p:nvCxnSpPr>
          <p:cNvPr id="349" name="Conector reto 39"/>
          <p:cNvCxnSpPr>
            <a:stCxn id="338" idx="1"/>
            <a:endCxn id="327" idx="0"/>
          </p:cNvCxnSpPr>
          <p:nvPr/>
        </p:nvCxnSpPr>
        <p:spPr>
          <a:xfrm>
            <a:off x="6067440" y="2388240"/>
            <a:ext cx="20160" cy="840600"/>
          </a:xfrm>
          <a:prstGeom prst="straightConnector1">
            <a:avLst/>
          </a:prstGeom>
          <a:ln w="38100">
            <a:solidFill>
              <a:srgbClr val="c55a11"/>
            </a:solidFill>
            <a:round/>
          </a:ln>
        </p:spPr>
      </p:cxnSp>
      <p:cxnSp>
        <p:nvCxnSpPr>
          <p:cNvPr id="350" name="Conector reto 41"/>
          <p:cNvCxnSpPr>
            <a:stCxn id="328" idx="4"/>
            <a:endCxn id="339" idx="0"/>
          </p:cNvCxnSpPr>
          <p:nvPr/>
        </p:nvCxnSpPr>
        <p:spPr>
          <a:xfrm flipH="1">
            <a:off x="7087680" y="3632040"/>
            <a:ext cx="1080" cy="1358640"/>
          </a:xfrm>
          <a:prstGeom prst="straightConnector1">
            <a:avLst/>
          </a:prstGeom>
          <a:ln w="38100">
            <a:solidFill>
              <a:srgbClr val="c55a11"/>
            </a:solidFill>
            <a:round/>
          </a:ln>
        </p:spPr>
      </p:cxnSp>
      <p:cxnSp>
        <p:nvCxnSpPr>
          <p:cNvPr id="351" name="Conector reto 43"/>
          <p:cNvCxnSpPr>
            <a:stCxn id="340" idx="0"/>
            <a:endCxn id="329" idx="4"/>
          </p:cNvCxnSpPr>
          <p:nvPr/>
        </p:nvCxnSpPr>
        <p:spPr>
          <a:xfrm flipV="1">
            <a:off x="8088840" y="3632040"/>
            <a:ext cx="1080" cy="486000"/>
          </a:xfrm>
          <a:prstGeom prst="straightConnector1">
            <a:avLst/>
          </a:prstGeom>
          <a:ln w="38100">
            <a:solidFill>
              <a:srgbClr val="7030a0"/>
            </a:solidFill>
            <a:round/>
          </a:ln>
        </p:spPr>
      </p:cxnSp>
      <p:cxnSp>
        <p:nvCxnSpPr>
          <p:cNvPr id="352" name="Conector reto 45"/>
          <p:cNvCxnSpPr>
            <a:stCxn id="341" idx="0"/>
            <a:endCxn id="330" idx="4"/>
          </p:cNvCxnSpPr>
          <p:nvPr/>
        </p:nvCxnSpPr>
        <p:spPr>
          <a:xfrm flipV="1">
            <a:off x="9090360" y="3632040"/>
            <a:ext cx="1080" cy="1140480"/>
          </a:xfrm>
          <a:prstGeom prst="straightConnector1">
            <a:avLst/>
          </a:prstGeom>
          <a:ln w="38100">
            <a:solidFill>
              <a:srgbClr val="7d2da9"/>
            </a:solidFill>
            <a:round/>
          </a:ln>
        </p:spPr>
      </p:cxnSp>
      <p:cxnSp>
        <p:nvCxnSpPr>
          <p:cNvPr id="353" name="Conector reto 47"/>
          <p:cNvCxnSpPr>
            <a:stCxn id="331" idx="0"/>
            <a:endCxn id="342" idx="1"/>
          </p:cNvCxnSpPr>
          <p:nvPr/>
        </p:nvCxnSpPr>
        <p:spPr>
          <a:xfrm flipH="1" flipV="1">
            <a:off x="10072800" y="2489400"/>
            <a:ext cx="19800" cy="739440"/>
          </a:xfrm>
          <a:prstGeom prst="straightConnector1">
            <a:avLst/>
          </a:prstGeom>
          <a:ln w="38100">
            <a:solidFill>
              <a:srgbClr val="7d2da9"/>
            </a:solidFill>
            <a:round/>
          </a:ln>
        </p:spPr>
      </p:cxnSp>
      <p:cxnSp>
        <p:nvCxnSpPr>
          <p:cNvPr id="354" name="Conector reto 49"/>
          <p:cNvCxnSpPr/>
          <p:nvPr/>
        </p:nvCxnSpPr>
        <p:spPr>
          <a:xfrm flipV="1">
            <a:off x="11109960" y="1721520"/>
            <a:ext cx="19080" cy="1503000"/>
          </a:xfrm>
          <a:prstGeom prst="straightConnector1">
            <a:avLst/>
          </a:prstGeom>
          <a:ln w="38100">
            <a:solidFill>
              <a:srgbClr val="7d2da9"/>
            </a:solidFill>
            <a:round/>
          </a:ln>
        </p:spPr>
      </p:cxnSp>
      <p:sp>
        <p:nvSpPr>
          <p:cNvPr id="355" name="CaixaDeTexto 50"/>
          <p:cNvSpPr/>
          <p:nvPr/>
        </p:nvSpPr>
        <p:spPr>
          <a:xfrm>
            <a:off x="437400" y="1142640"/>
            <a:ext cx="2163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pc="-1" strike="noStrike">
                <a:solidFill>
                  <a:schemeClr val="accent1">
                    <a:lumMod val="75000"/>
                  </a:schemeClr>
                </a:solidFill>
                <a:latin typeface="Calibri"/>
              </a:rPr>
              <a:t>Manual do Usuário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aixaDeTexto 52"/>
          <p:cNvSpPr/>
          <p:nvPr/>
        </p:nvSpPr>
        <p:spPr>
          <a:xfrm>
            <a:off x="1519200" y="5241600"/>
            <a:ext cx="2163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pc="-1" strike="noStrike">
                <a:solidFill>
                  <a:schemeClr val="accent1">
                    <a:lumMod val="75000"/>
                  </a:schemeClr>
                </a:solidFill>
                <a:latin typeface="Calibri"/>
              </a:rPr>
              <a:t>Casos de Uso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CaixaDeTexto 53"/>
          <p:cNvSpPr/>
          <p:nvPr/>
        </p:nvSpPr>
        <p:spPr>
          <a:xfrm>
            <a:off x="2220840" y="1684800"/>
            <a:ext cx="2163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pc="-1" strike="noStrike">
                <a:solidFill>
                  <a:schemeClr val="accent1">
                    <a:lumMod val="75000"/>
                  </a:schemeClr>
                </a:solidFill>
                <a:latin typeface="Calibri"/>
              </a:rPr>
              <a:t>Pré-</a:t>
            </a:r>
            <a:r>
              <a:rPr b="1" lang="pt-BR" sz="1200" spc="-1" strike="noStrike">
                <a:solidFill>
                  <a:srgbClr val="92d050"/>
                </a:solidFill>
                <a:latin typeface="Calibri"/>
              </a:rPr>
              <a:t> </a:t>
            </a:r>
            <a:r>
              <a:rPr b="1" lang="pt-BR" sz="1200" spc="-1" strike="noStrike">
                <a:solidFill>
                  <a:schemeClr val="accent1">
                    <a:lumMod val="75000"/>
                  </a:schemeClr>
                </a:solidFill>
                <a:latin typeface="Calibri"/>
              </a:rPr>
              <a:t>Desenvolvimento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aixaDeTexto 54"/>
          <p:cNvSpPr/>
          <p:nvPr/>
        </p:nvSpPr>
        <p:spPr>
          <a:xfrm>
            <a:off x="3431520" y="5207760"/>
            <a:ext cx="2163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Pré- Apresentação II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aixaDeTexto 55"/>
          <p:cNvSpPr/>
          <p:nvPr/>
        </p:nvSpPr>
        <p:spPr>
          <a:xfrm>
            <a:off x="4353840" y="961560"/>
            <a:ext cx="2163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Pré- Apresentação III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aixaDeTexto 56"/>
          <p:cNvSpPr/>
          <p:nvPr/>
        </p:nvSpPr>
        <p:spPr>
          <a:xfrm>
            <a:off x="5595840" y="1591200"/>
            <a:ext cx="2163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Casos de Teste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aixaDeTexto 57"/>
          <p:cNvSpPr/>
          <p:nvPr/>
        </p:nvSpPr>
        <p:spPr>
          <a:xfrm>
            <a:off x="6459840" y="5518440"/>
            <a:ext cx="2163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pc="-1" strike="noStrike">
                <a:solidFill>
                  <a:schemeClr val="accent2">
                    <a:lumMod val="75000"/>
                  </a:schemeClr>
                </a:solidFill>
                <a:latin typeface="Calibri"/>
              </a:rPr>
              <a:t>Teste de Usabilidade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aixaDeTexto 58"/>
          <p:cNvSpPr/>
          <p:nvPr/>
        </p:nvSpPr>
        <p:spPr>
          <a:xfrm>
            <a:off x="7088400" y="4597200"/>
            <a:ext cx="2107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200" spc="-1" strike="noStrike">
                <a:solidFill>
                  <a:srgbClr val="0d0d0d"/>
                </a:solidFill>
                <a:latin typeface="Calibri"/>
              </a:rPr>
              <a:t>Entrega Documentação e Apresentação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aixaDeTexto 59"/>
          <p:cNvSpPr/>
          <p:nvPr/>
        </p:nvSpPr>
        <p:spPr>
          <a:xfrm>
            <a:off x="8087760" y="5288040"/>
            <a:ext cx="3021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pc="-1" strike="noStrike">
                <a:solidFill>
                  <a:srgbClr val="0d0d0d"/>
                </a:solidFill>
                <a:latin typeface="Calibri"/>
              </a:rPr>
              <a:t>Montar Apresentação Final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aixaDeTexto 60"/>
          <p:cNvSpPr/>
          <p:nvPr/>
        </p:nvSpPr>
        <p:spPr>
          <a:xfrm>
            <a:off x="9515520" y="1711440"/>
            <a:ext cx="3021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pc="-1" strike="noStrike">
                <a:solidFill>
                  <a:srgbClr val="0d0d0d"/>
                </a:solidFill>
                <a:latin typeface="Calibri"/>
              </a:rPr>
              <a:t>Apresentação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aixaDeTexto 61"/>
          <p:cNvSpPr/>
          <p:nvPr/>
        </p:nvSpPr>
        <p:spPr>
          <a:xfrm>
            <a:off x="10495440" y="986400"/>
            <a:ext cx="3021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pc="-1" strike="noStrike">
                <a:solidFill>
                  <a:srgbClr val="0d0d0d"/>
                </a:solidFill>
                <a:latin typeface="Calibri"/>
              </a:rPr>
              <a:t>Apresentação P3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CaixaDeTexto 62"/>
          <p:cNvSpPr/>
          <p:nvPr/>
        </p:nvSpPr>
        <p:spPr>
          <a:xfrm>
            <a:off x="771840" y="3679200"/>
            <a:ext cx="974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</a:rPr>
              <a:t>06/04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CaixaDeTexto 63"/>
          <p:cNvSpPr/>
          <p:nvPr/>
        </p:nvSpPr>
        <p:spPr>
          <a:xfrm>
            <a:off x="1757520" y="2880360"/>
            <a:ext cx="974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</a:rPr>
              <a:t>06/04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aixaDeTexto 64"/>
          <p:cNvSpPr/>
          <p:nvPr/>
        </p:nvSpPr>
        <p:spPr>
          <a:xfrm>
            <a:off x="2750760" y="3666960"/>
            <a:ext cx="974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</a:rPr>
              <a:t>31/04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aixaDeTexto 65"/>
          <p:cNvSpPr/>
          <p:nvPr/>
        </p:nvSpPr>
        <p:spPr>
          <a:xfrm>
            <a:off x="3769560" y="2898360"/>
            <a:ext cx="974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</a:rPr>
              <a:t>03/05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aixaDeTexto 66"/>
          <p:cNvSpPr/>
          <p:nvPr/>
        </p:nvSpPr>
        <p:spPr>
          <a:xfrm>
            <a:off x="4753080" y="3679200"/>
            <a:ext cx="974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</a:rPr>
              <a:t>24/05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aixaDeTexto 67"/>
          <p:cNvSpPr/>
          <p:nvPr/>
        </p:nvSpPr>
        <p:spPr>
          <a:xfrm>
            <a:off x="5742000" y="3651840"/>
            <a:ext cx="974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</a:rPr>
              <a:t>31/05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CaixaDeTexto 68"/>
          <p:cNvSpPr/>
          <p:nvPr/>
        </p:nvSpPr>
        <p:spPr>
          <a:xfrm>
            <a:off x="7823160" y="2840040"/>
            <a:ext cx="974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</a:rPr>
              <a:t>08/06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aixaDeTexto 69"/>
          <p:cNvSpPr/>
          <p:nvPr/>
        </p:nvSpPr>
        <p:spPr>
          <a:xfrm>
            <a:off x="6751800" y="2826360"/>
            <a:ext cx="974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</a:rPr>
              <a:t>31/05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aixaDeTexto 70"/>
          <p:cNvSpPr/>
          <p:nvPr/>
        </p:nvSpPr>
        <p:spPr>
          <a:xfrm>
            <a:off x="8798400" y="2828160"/>
            <a:ext cx="974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</a:rPr>
              <a:t>08/06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aixaDeTexto 71"/>
          <p:cNvSpPr/>
          <p:nvPr/>
        </p:nvSpPr>
        <p:spPr>
          <a:xfrm>
            <a:off x="9787680" y="3655800"/>
            <a:ext cx="974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</a:rPr>
              <a:t>17/06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aixaDeTexto 72"/>
          <p:cNvSpPr/>
          <p:nvPr/>
        </p:nvSpPr>
        <p:spPr>
          <a:xfrm>
            <a:off x="10702800" y="3619440"/>
            <a:ext cx="974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</a:rPr>
              <a:t>24/06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  <p:timing>
    <p:tnLst>
      <p:par>
        <p:cTn id="202" dur="indefinite" restart="never" nodeType="tmRoot">
          <p:childTnLst>
            <p:seq>
              <p:cTn id="203" dur="indefinite" nodeType="mainSeq">
                <p:childTnLst>
                  <p:par>
                    <p:cTn id="204" fill="hold">
                      <p:stCondLst>
                        <p:cond delay="0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"/>
                            </p:stCondLst>
                            <p:childTnLst>
                              <p:par>
                                <p:cTn id="20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1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0"/>
                            </p:stCondLst>
                            <p:childTnLst>
                              <p:par>
                                <p:cTn id="21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50"/>
                            </p:stCondLst>
                            <p:childTnLst>
                              <p:par>
                                <p:cTn id="21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8" dur="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" dur="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0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4" dur="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5" dur="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6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50"/>
                            </p:stCondLst>
                            <p:childTnLst>
                              <p:par>
                                <p:cTn id="22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0" dur="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1" dur="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2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300"/>
                            </p:stCondLst>
                            <p:childTnLst>
                              <p:par>
                                <p:cTn id="23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6" dur="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7" dur="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8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50"/>
                            </p:stCondLst>
                            <p:childTnLst>
                              <p:par>
                                <p:cTn id="24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2" dur="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3" dur="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4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400"/>
                            </p:stCondLst>
                            <p:childTnLst>
                              <p:par>
                                <p:cTn id="24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8" dur="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9" dur="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0" dur="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450"/>
                            </p:stCondLst>
                            <p:childTnLst>
                              <p:par>
                                <p:cTn id="25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4" dur="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5" dur="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6" dur="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0" dur="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2" dur="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50"/>
                            </p:stCondLst>
                            <p:childTnLst>
                              <p:par>
                                <p:cTn id="26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6" dur="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7" dur="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8" dur="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600"/>
                            </p:stCondLst>
                            <p:childTnLst>
                              <p:par>
                                <p:cTn id="27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2" dur="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3" dur="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74" dur="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650"/>
                            </p:stCondLst>
                            <p:childTnLst>
                              <p:par>
                                <p:cTn id="27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8" dur="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9" dur="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0" dur="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700"/>
                            </p:stCondLst>
                            <p:childTnLst>
                              <p:par>
                                <p:cTn id="282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84" dur="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750"/>
                            </p:stCondLst>
                            <p:childTnLst>
                              <p:par>
                                <p:cTn id="28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8" dur="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9" dur="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0" dur="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93" dur="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6" dur="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7" dur="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8" dur="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01" dur="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4" dur="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5" dur="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6" dur="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800"/>
                            </p:stCondLst>
                            <p:childTnLst>
                              <p:par>
                                <p:cTn id="308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10" dur="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850"/>
                            </p:stCondLst>
                            <p:childTnLst>
                              <p:par>
                                <p:cTn id="31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4" dur="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5" dur="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6" dur="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900"/>
                            </p:stCondLst>
                            <p:childTnLst>
                              <p:par>
                                <p:cTn id="318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20" dur="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950"/>
                            </p:stCondLst>
                            <p:childTnLst>
                              <p:par>
                                <p:cTn id="32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4" dur="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5" dur="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6" dur="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29" dur="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3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3" dur="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4" dur="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5" dur="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050"/>
                            </p:stCondLst>
                            <p:childTnLst>
                              <p:par>
                                <p:cTn id="337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39" dur="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100"/>
                            </p:stCondLst>
                            <p:childTnLst>
                              <p:par>
                                <p:cTn id="34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3" dur="5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4" dur="5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5" dur="5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1150"/>
                            </p:stCondLst>
                            <p:childTnLst>
                              <p:par>
                                <p:cTn id="347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49" dur="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200"/>
                            </p:stCondLst>
                            <p:childTnLst>
                              <p:par>
                                <p:cTn id="35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3" dur="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4" dur="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55" dur="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250"/>
                            </p:stCondLst>
                            <p:childTnLst>
                              <p:par>
                                <p:cTn id="357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59" dur="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00"/>
                            </p:stCondLst>
                            <p:childTnLst>
                              <p:par>
                                <p:cTn id="36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3" dur="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4" dur="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5" dur="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1350"/>
                            </p:stCondLst>
                            <p:childTnLst>
                              <p:par>
                                <p:cTn id="367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69" dur="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1400"/>
                            </p:stCondLst>
                            <p:childTnLst>
                              <p:par>
                                <p:cTn id="37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3" dur="5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4" dur="5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5" dur="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450"/>
                            </p:stCondLst>
                            <p:childTnLst>
                              <p:par>
                                <p:cTn id="377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79" dur="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500"/>
                            </p:stCondLst>
                            <p:childTnLst>
                              <p:par>
                                <p:cTn id="38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3" dur="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4" dur="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5" dur="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88" dur="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91" dur="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94" dur="5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97" dur="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0" dur="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3" dur="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6" dur="5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9" dur="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2" dur="5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5" dur="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8" dur="5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21" dur="5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24" dur="5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27" dur="5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30" dur="5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33" dur="5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36" dur="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39" dur="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42" dur="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45" dur="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48" dur="5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51" dur="5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aixaDeTexto 3"/>
          <p:cNvSpPr/>
          <p:nvPr/>
        </p:nvSpPr>
        <p:spPr>
          <a:xfrm>
            <a:off x="203040" y="-169560"/>
            <a:ext cx="113320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400" spc="-1" strike="noStrike">
                <a:solidFill>
                  <a:srgbClr val="c55a11"/>
                </a:solidFill>
                <a:latin typeface="Aptos Narrow"/>
              </a:rPr>
              <a:t>Orçamento Mensal</a:t>
            </a:r>
            <a:endParaRPr b="0" lang="pt-BR" sz="5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Retângulo 4"/>
          <p:cNvSpPr/>
          <p:nvPr/>
        </p:nvSpPr>
        <p:spPr>
          <a:xfrm>
            <a:off x="0" y="719640"/>
            <a:ext cx="2653560" cy="16452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graphicFrame>
        <p:nvGraphicFramePr>
          <p:cNvPr id="379" name="Gráfico 16"/>
          <p:cNvGraphicFramePr/>
          <p:nvPr/>
        </p:nvGraphicFramePr>
        <p:xfrm>
          <a:off x="480960" y="682200"/>
          <a:ext cx="10776600" cy="588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80" name="CaixaDeTexto 17"/>
          <p:cNvSpPr/>
          <p:nvPr/>
        </p:nvSpPr>
        <p:spPr>
          <a:xfrm>
            <a:off x="5358600" y="2518920"/>
            <a:ext cx="2163600" cy="429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pt-BR" sz="13800" spc="-1" strike="noStrike">
                <a:solidFill>
                  <a:srgbClr val="c55a11"/>
                </a:solidFill>
                <a:latin typeface="Aptos"/>
              </a:rPr>
              <a:t>33</a:t>
            </a:r>
            <a:endParaRPr b="0" lang="pt-BR" sz="1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aixaDeTexto 1"/>
          <p:cNvSpPr/>
          <p:nvPr/>
        </p:nvSpPr>
        <p:spPr>
          <a:xfrm>
            <a:off x="7523280" y="3626640"/>
            <a:ext cx="13068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400" spc="-1" strike="noStrike">
                <a:solidFill>
                  <a:schemeClr val="dk1"/>
                </a:solidFill>
                <a:latin typeface="Aptos"/>
              </a:rPr>
              <a:t>MIL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aixaDeTexto 3"/>
          <p:cNvSpPr/>
          <p:nvPr/>
        </p:nvSpPr>
        <p:spPr>
          <a:xfrm>
            <a:off x="203040" y="-169560"/>
            <a:ext cx="113320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400" spc="-1" strike="noStrike">
                <a:solidFill>
                  <a:srgbClr val="c55a11"/>
                </a:solidFill>
                <a:latin typeface="Aptos Narrow"/>
              </a:rPr>
              <a:t>Orçamento Anual </a:t>
            </a:r>
            <a:endParaRPr b="0" lang="pt-BR" sz="5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Retângulo 4"/>
          <p:cNvSpPr/>
          <p:nvPr/>
        </p:nvSpPr>
        <p:spPr>
          <a:xfrm>
            <a:off x="0" y="719640"/>
            <a:ext cx="2653560" cy="16452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graphicFrame>
        <p:nvGraphicFramePr>
          <p:cNvPr id="384" name="Gráfico 16"/>
          <p:cNvGraphicFramePr/>
          <p:nvPr/>
        </p:nvGraphicFramePr>
        <p:xfrm>
          <a:off x="266040" y="778320"/>
          <a:ext cx="11082600" cy="5919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86" name="CaixaDeTexto 17"/>
          <p:cNvSpPr/>
          <p:nvPr/>
        </p:nvSpPr>
        <p:spPr>
          <a:xfrm>
            <a:off x="4236480" y="2630520"/>
            <a:ext cx="3443400" cy="21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pt-BR" sz="13800" spc="-1" strike="noStrike">
                <a:solidFill>
                  <a:srgbClr val="c55a11"/>
                </a:solidFill>
                <a:latin typeface="Aptos"/>
              </a:rPr>
              <a:t>264</a:t>
            </a:r>
            <a:r>
              <a:rPr b="0" lang="pt-BR" sz="1800" spc="-1" strike="noStrike">
                <a:solidFill>
                  <a:schemeClr val="dk1"/>
                </a:solidFill>
                <a:latin typeface="Aptos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tângulo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88" name="Imagem 2" descr=""/>
          <p:cNvPicPr/>
          <p:nvPr/>
        </p:nvPicPr>
        <p:blipFill>
          <a:blip r:embed="rId1"/>
          <a:stretch/>
        </p:blipFill>
        <p:spPr>
          <a:xfrm>
            <a:off x="8033760" y="96480"/>
            <a:ext cx="3287880" cy="2165400"/>
          </a:xfrm>
          <a:prstGeom prst="rect">
            <a:avLst/>
          </a:prstGeom>
          <a:ln w="0">
            <a:noFill/>
          </a:ln>
        </p:spPr>
      </p:pic>
      <p:sp>
        <p:nvSpPr>
          <p:cNvPr id="389" name="CaixaDeTexto 3"/>
          <p:cNvSpPr/>
          <p:nvPr/>
        </p:nvSpPr>
        <p:spPr>
          <a:xfrm>
            <a:off x="-140400" y="2094840"/>
            <a:ext cx="11462040" cy="429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pt-BR" sz="13800" spc="-1" strike="noStrike">
                <a:solidFill>
                  <a:schemeClr val="lt1"/>
                </a:solidFill>
                <a:latin typeface="Aptos"/>
              </a:rPr>
              <a:t>Apresentação</a:t>
            </a:r>
            <a:endParaRPr b="0" lang="pt-BR" sz="1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aixaDeTexto 4"/>
          <p:cNvSpPr/>
          <p:nvPr/>
        </p:nvSpPr>
        <p:spPr>
          <a:xfrm>
            <a:off x="2782800" y="3860280"/>
            <a:ext cx="7579440" cy="18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9600" spc="-1" strike="noStrike">
                <a:solidFill>
                  <a:schemeClr val="lt1"/>
                </a:solidFill>
                <a:latin typeface="Aptos"/>
              </a:rPr>
              <a:t>Do Sistema</a:t>
            </a:r>
            <a:endParaRPr b="0" lang="pt-BR" sz="9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tângulo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92" name="Imagem 2" descr=""/>
          <p:cNvPicPr/>
          <p:nvPr/>
        </p:nvPicPr>
        <p:blipFill>
          <a:blip r:embed="rId1"/>
          <a:stretch/>
        </p:blipFill>
        <p:spPr>
          <a:xfrm>
            <a:off x="8033760" y="96480"/>
            <a:ext cx="3287880" cy="2165400"/>
          </a:xfrm>
          <a:prstGeom prst="rect">
            <a:avLst/>
          </a:prstGeom>
          <a:ln w="0">
            <a:noFill/>
          </a:ln>
        </p:spPr>
      </p:pic>
      <p:sp>
        <p:nvSpPr>
          <p:cNvPr id="393" name="CaixaDeTexto 3"/>
          <p:cNvSpPr/>
          <p:nvPr/>
        </p:nvSpPr>
        <p:spPr>
          <a:xfrm>
            <a:off x="2514600" y="2344320"/>
            <a:ext cx="8109000" cy="21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3800" spc="-1" strike="noStrike">
                <a:solidFill>
                  <a:schemeClr val="lt1"/>
                </a:solidFill>
                <a:latin typeface="Aptos"/>
              </a:rPr>
              <a:t>Dúvidas ? </a:t>
            </a:r>
            <a:endParaRPr b="0" lang="pt-BR" sz="13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tângulo: Cantos Arredondados 10"/>
          <p:cNvSpPr/>
          <p:nvPr/>
        </p:nvSpPr>
        <p:spPr>
          <a:xfrm>
            <a:off x="4460040" y="-5613480"/>
            <a:ext cx="3270960" cy="537156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4" name="CaixaDeTexto 12"/>
          <p:cNvSpPr/>
          <p:nvPr/>
        </p:nvSpPr>
        <p:spPr>
          <a:xfrm>
            <a:off x="927000" y="178200"/>
            <a:ext cx="60951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Empresa 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advTm="0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tângulo: Cantos Arredondados 10"/>
          <p:cNvSpPr/>
          <p:nvPr/>
        </p:nvSpPr>
        <p:spPr>
          <a:xfrm>
            <a:off x="4460040" y="1193760"/>
            <a:ext cx="3270960" cy="537156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6" name="CaixaDeTexto 12"/>
          <p:cNvSpPr/>
          <p:nvPr/>
        </p:nvSpPr>
        <p:spPr>
          <a:xfrm>
            <a:off x="927000" y="178200"/>
            <a:ext cx="60951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Empresa 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advTm="0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tângulo: Cantos Arredondados 10"/>
          <p:cNvSpPr/>
          <p:nvPr/>
        </p:nvSpPr>
        <p:spPr>
          <a:xfrm>
            <a:off x="233280" y="1193760"/>
            <a:ext cx="3270960" cy="537156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8" name="CaixaDeTexto 12"/>
          <p:cNvSpPr/>
          <p:nvPr/>
        </p:nvSpPr>
        <p:spPr>
          <a:xfrm>
            <a:off x="927000" y="178200"/>
            <a:ext cx="60951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Empresa 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aixaDeTexto 21"/>
          <p:cNvSpPr/>
          <p:nvPr/>
        </p:nvSpPr>
        <p:spPr>
          <a:xfrm>
            <a:off x="1489680" y="2488320"/>
            <a:ext cx="1389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c55a11"/>
                </a:solidFill>
                <a:latin typeface="Calibri"/>
              </a:rPr>
              <a:t>Visão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advTm="0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: Cantos Arredondados 28"/>
          <p:cNvSpPr/>
          <p:nvPr/>
        </p:nvSpPr>
        <p:spPr>
          <a:xfrm>
            <a:off x="2107800" y="1309320"/>
            <a:ext cx="771840" cy="506196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1" name="Retângulo: Cantos Arredondados 10"/>
          <p:cNvSpPr/>
          <p:nvPr/>
        </p:nvSpPr>
        <p:spPr>
          <a:xfrm>
            <a:off x="233280" y="1193760"/>
            <a:ext cx="3270960" cy="537156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2" name="CaixaDeTexto 12"/>
          <p:cNvSpPr/>
          <p:nvPr/>
        </p:nvSpPr>
        <p:spPr>
          <a:xfrm>
            <a:off x="927000" y="178200"/>
            <a:ext cx="60951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Empresa 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CaixaDeTexto 21"/>
          <p:cNvSpPr/>
          <p:nvPr/>
        </p:nvSpPr>
        <p:spPr>
          <a:xfrm>
            <a:off x="1489680" y="2488320"/>
            <a:ext cx="1389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c55a11"/>
                </a:solidFill>
                <a:latin typeface="Calibri"/>
              </a:rPr>
              <a:t>Visão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advTm="0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ângulo: Cantos Arredondados 28"/>
          <p:cNvSpPr/>
          <p:nvPr/>
        </p:nvSpPr>
        <p:spPr>
          <a:xfrm>
            <a:off x="2107800" y="1309320"/>
            <a:ext cx="9156240" cy="506196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5" name="Retângulo: Cantos Arredondados 10"/>
          <p:cNvSpPr/>
          <p:nvPr/>
        </p:nvSpPr>
        <p:spPr>
          <a:xfrm>
            <a:off x="233280" y="1193760"/>
            <a:ext cx="3270960" cy="537156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6" name="CaixaDeTexto 12"/>
          <p:cNvSpPr/>
          <p:nvPr/>
        </p:nvSpPr>
        <p:spPr>
          <a:xfrm>
            <a:off x="927000" y="178200"/>
            <a:ext cx="60951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Empresa 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CaixaDeTexto 21"/>
          <p:cNvSpPr/>
          <p:nvPr/>
        </p:nvSpPr>
        <p:spPr>
          <a:xfrm>
            <a:off x="1489680" y="2488320"/>
            <a:ext cx="1389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c55a11"/>
                </a:solidFill>
                <a:latin typeface="Calibri"/>
              </a:rPr>
              <a:t>Visão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advTm="0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tângulo: Cantos Arredondados 28"/>
          <p:cNvSpPr/>
          <p:nvPr/>
        </p:nvSpPr>
        <p:spPr>
          <a:xfrm>
            <a:off x="2107800" y="1309320"/>
            <a:ext cx="9156240" cy="506196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9" name="Retângulo: Cantos Arredondados 10"/>
          <p:cNvSpPr/>
          <p:nvPr/>
        </p:nvSpPr>
        <p:spPr>
          <a:xfrm>
            <a:off x="233280" y="1193760"/>
            <a:ext cx="3270960" cy="537156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0" name="CaixaDeTexto 12"/>
          <p:cNvSpPr/>
          <p:nvPr/>
        </p:nvSpPr>
        <p:spPr>
          <a:xfrm>
            <a:off x="927000" y="178200"/>
            <a:ext cx="60951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Empresa 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Retângulo: Cantos Arredondados 8"/>
          <p:cNvSpPr/>
          <p:nvPr/>
        </p:nvSpPr>
        <p:spPr>
          <a:xfrm>
            <a:off x="370800" y="1999440"/>
            <a:ext cx="2996640" cy="999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2" name="Imagem 9"/>
          <p:cNvSpPr/>
          <p:nvPr/>
        </p:nvSpPr>
        <p:spPr>
          <a:xfrm>
            <a:off x="437400" y="2097720"/>
            <a:ext cx="847440" cy="847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aixaDeTexto 11"/>
          <p:cNvSpPr/>
          <p:nvPr/>
        </p:nvSpPr>
        <p:spPr>
          <a:xfrm>
            <a:off x="1524960" y="2290680"/>
            <a:ext cx="1389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c55a11"/>
                </a:solidFill>
                <a:latin typeface="Calibri"/>
              </a:rPr>
              <a:t>Visão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advTm="0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tângulo: Cantos Arredondados 28"/>
          <p:cNvSpPr/>
          <p:nvPr/>
        </p:nvSpPr>
        <p:spPr>
          <a:xfrm>
            <a:off x="2107800" y="1309320"/>
            <a:ext cx="9156240" cy="506196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5" name="Retângulo: Cantos Arredondados 10"/>
          <p:cNvSpPr/>
          <p:nvPr/>
        </p:nvSpPr>
        <p:spPr>
          <a:xfrm>
            <a:off x="233280" y="1193760"/>
            <a:ext cx="3270960" cy="537156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6" name="CaixaDeTexto 12"/>
          <p:cNvSpPr/>
          <p:nvPr/>
        </p:nvSpPr>
        <p:spPr>
          <a:xfrm>
            <a:off x="927000" y="178200"/>
            <a:ext cx="60951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55a11"/>
                </a:solidFill>
                <a:latin typeface="Aptos Display"/>
              </a:rPr>
              <a:t>Empresa 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tângulo: Cantos Arredondados 27"/>
          <p:cNvSpPr/>
          <p:nvPr/>
        </p:nvSpPr>
        <p:spPr>
          <a:xfrm>
            <a:off x="370800" y="1999440"/>
            <a:ext cx="2996640" cy="999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8" name="Imagem 14"/>
          <p:cNvSpPr/>
          <p:nvPr/>
        </p:nvSpPr>
        <p:spPr>
          <a:xfrm>
            <a:off x="437400" y="2097720"/>
            <a:ext cx="847440" cy="847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Imagem 16"/>
          <p:cNvSpPr/>
          <p:nvPr/>
        </p:nvSpPr>
        <p:spPr>
          <a:xfrm>
            <a:off x="437400" y="4700520"/>
            <a:ext cx="847440" cy="8474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CaixaDeTexto 21"/>
          <p:cNvSpPr/>
          <p:nvPr/>
        </p:nvSpPr>
        <p:spPr>
          <a:xfrm>
            <a:off x="1569240" y="2290680"/>
            <a:ext cx="1389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c55a11"/>
                </a:solidFill>
                <a:latin typeface="Calibri"/>
              </a:rPr>
              <a:t>Visão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aixaDeTexto 24"/>
          <p:cNvSpPr/>
          <p:nvPr/>
        </p:nvSpPr>
        <p:spPr>
          <a:xfrm>
            <a:off x="1489680" y="4893840"/>
            <a:ext cx="1389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chemeClr val="lt1"/>
                </a:solidFill>
                <a:latin typeface="Calibri"/>
              </a:rPr>
              <a:t>Missão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CaixaDeTexto 18"/>
          <p:cNvSpPr/>
          <p:nvPr/>
        </p:nvSpPr>
        <p:spPr>
          <a:xfrm>
            <a:off x="6914160" y="5220360"/>
            <a:ext cx="616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lt1"/>
                </a:solidFill>
                <a:latin typeface="Aptos"/>
              </a:rPr>
              <a:t>33%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advTm="0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8A82BD2D4094CA7C02191171E6662" ma:contentTypeVersion="15" ma:contentTypeDescription="Create a new document." ma:contentTypeScope="" ma:versionID="fb8e5d3666093bfe96ce3f197f76645d">
  <xsd:schema xmlns:xsd="http://www.w3.org/2001/XMLSchema" xmlns:xs="http://www.w3.org/2001/XMLSchema" xmlns:p="http://schemas.microsoft.com/office/2006/metadata/properties" xmlns:ns3="58895357-98c2-477d-b06f-5de90ef2c041" xmlns:ns4="756ed0e8-5648-4f55-829d-2990929c5ef6" targetNamespace="http://schemas.microsoft.com/office/2006/metadata/properties" ma:root="true" ma:fieldsID="2e9049e06591e0895a25bab940134b35" ns3:_="" ns4:_="">
    <xsd:import namespace="58895357-98c2-477d-b06f-5de90ef2c041"/>
    <xsd:import namespace="756ed0e8-5648-4f55-829d-2990929c5e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95357-98c2-477d-b06f-5de90ef2c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6ed0e8-5648-4f55-829d-2990929c5e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6ed0e8-5648-4f55-829d-2990929c5ef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3C7552-96A4-4D98-82AC-318FF32E8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95357-98c2-477d-b06f-5de90ef2c041"/>
    <ds:schemaRef ds:uri="756ed0e8-5648-4f55-829d-2990929c5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A8830-8EA0-47A3-A357-319BB26D7971}">
  <ds:schemaRefs>
    <ds:schemaRef ds:uri="http://schemas.microsoft.com/office/2006/metadata/properties"/>
    <ds:schemaRef ds:uri="58895357-98c2-477d-b06f-5de90ef2c041"/>
    <ds:schemaRef ds:uri="http://purl.org/dc/terms/"/>
    <ds:schemaRef ds:uri="http://schemas.microsoft.com/office/infopath/2007/PartnerControls"/>
    <ds:schemaRef ds:uri="756ed0e8-5648-4f55-829d-2990929c5ef6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5A95999-C752-4184-A411-FC752E1C1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1405</TotalTime>
  <Application>LibreOffice/24.2.3.2$Linux_X86_64 LibreOffice_project/420$Build-2</Application>
  <AppVersion>15.0000</AppVersion>
  <Words>436</Words>
  <Paragraphs>171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2024-03-27T17:17:44Z</dcterms:created>
  <dc:creator>Lab04Aluno</dc:creator>
  <dc:description/>
  <dc:language>pt-BR</dc:language>
  <cp:lastModifiedBy/>
  <dcterms:modified xsi:type="dcterms:W3CDTF">2024-05-28T15:45:44Z</dcterms:modified>
  <cp:revision>40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0x0101009CF8A82BD2D4094CA7C02191171E6662</vt:lpwstr>
  </property>
  <property fmtid="{D5CDD505-2E9C-101B-9397-08002B2CF9AE}" pid="3" name="PresentationFormat">
    <vt:lpwstr>Widescreen</vt:lpwstr>
  </property>
  <property fmtid="{D5CDD505-2E9C-101B-9397-08002B2CF9AE}" pid="4" name="Slides">
    <vt:i4>28</vt:i4>
  </property>
</Properties>
</file>